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1" r:id="rId2"/>
  </p:sldMasterIdLst>
  <p:notesMasterIdLst>
    <p:notesMasterId r:id="rId20"/>
  </p:notesMasterIdLst>
  <p:handoutMasterIdLst>
    <p:handoutMasterId r:id="rId21"/>
  </p:handoutMasterIdLst>
  <p:sldIdLst>
    <p:sldId id="354" r:id="rId3"/>
    <p:sldId id="358" r:id="rId4"/>
    <p:sldId id="359" r:id="rId5"/>
    <p:sldId id="360" r:id="rId6"/>
    <p:sldId id="363" r:id="rId7"/>
    <p:sldId id="364" r:id="rId8"/>
    <p:sldId id="365" r:id="rId9"/>
    <p:sldId id="366" r:id="rId10"/>
    <p:sldId id="369" r:id="rId11"/>
    <p:sldId id="375" r:id="rId12"/>
    <p:sldId id="377" r:id="rId13"/>
    <p:sldId id="378" r:id="rId14"/>
    <p:sldId id="379" r:id="rId15"/>
    <p:sldId id="370" r:id="rId16"/>
    <p:sldId id="357" r:id="rId17"/>
    <p:sldId id="376" r:id="rId18"/>
    <p:sldId id="339" r:id="rId19"/>
  </p:sldIdLst>
  <p:sldSz cx="12188825" cy="6858000"/>
  <p:notesSz cx="6797675" cy="9928225"/>
  <p:embeddedFontLst>
    <p:embeddedFont>
      <p:font typeface="MS PGothic" panose="020B0600070205080204" pitchFamily="34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 Simplified" panose="020B0604020204020204" pitchFamily="34" charset="0"/>
      <p:regular r:id="rId27"/>
      <p:bold r:id="rId28"/>
      <p:italic r:id="rId29"/>
      <p:boldItalic r:id="rId30"/>
    </p:embeddedFont>
    <p:embeddedFont>
      <p:font typeface="SimSun" panose="02010600030101010101" pitchFamily="2" charset="-122"/>
      <p:regular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979" autoAdjust="0"/>
  </p:normalViewPr>
  <p:slideViewPr>
    <p:cSldViewPr>
      <p:cViewPr varScale="1">
        <p:scale>
          <a:sx n="79" d="100"/>
          <a:sy n="79" d="100"/>
        </p:scale>
        <p:origin x="198" y="78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howGuides="1">
      <p:cViewPr>
        <p:scale>
          <a:sx n="100" d="100"/>
          <a:sy n="100" d="100"/>
        </p:scale>
        <p:origin x="-3468" y="7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414338"/>
            <a:ext cx="4964113" cy="279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49" y="3392143"/>
            <a:ext cx="6042378" cy="57914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649" y="9431814"/>
            <a:ext cx="4833902" cy="24648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5789" y="9431814"/>
            <a:ext cx="604238" cy="24648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18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29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8A96-3B24-437D-89A4-1E0B9764943F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 userDrawn="1"/>
        </p:nvSpPr>
        <p:spPr bwMode="ltGray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484857-6C8A-4032-A54D-2A4BED1C079B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2E78-4375-4ECF-B707-5B28CFC85F29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635C-A156-456B-B2B8-87795A884B65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703-E996-4663-BF43-A9D9283BC932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671E-4173-4B77-8091-A90F68080F74}" type="datetime1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A396-A1C1-4483-8259-6D82DF242C2D}" type="datetime1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7EA9-98AB-470C-A08B-29F974CDB6EB}" type="datetime1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09A3-BBA6-43B9-9BE9-D75CE1B01BC9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E085-7A45-4011-A478-FA9CA03A73C6}" type="datetime1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 userDrawn="1"/>
        </p:nvSpPr>
        <p:spPr bwMode="ltGray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4A5BF1-B583-4EEE-B444-BB99755E910F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hidden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6FC5-6D87-4D98-88D9-5059B6E43847}" type="datetime1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898F-BDAA-4E86-82BD-2C7AD89D7DBA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14E-EA5C-490B-91D6-E5CBBA2E009D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CBF3-4861-413C-BD1F-31AB3D4D2DD8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1BEB-F3EF-449E-9BF3-EC912CD8037E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883-1E8F-4C4D-A23C-1126BB919CF6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DB44-09EA-47DE-959B-CAAE2A9F7DCE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2BA6-91EA-4D1A-A73B-0E68FFBFFF8E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D85-554C-4857-8EE3-5B374F3D11F3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06DA-CCEC-416F-90D1-AD9C1C7EF45F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 userDrawn="1"/>
        </p:nvSpPr>
        <p:spPr bwMode="ltGray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76ED1-AF25-4E0A-89D2-CBE37EE80CED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hidden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BCD0-D5B4-45A7-8C59-FB248CD53AD3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798" y="2715760"/>
            <a:ext cx="9141619" cy="1608645"/>
          </a:xfrm>
        </p:spPr>
        <p:txBody>
          <a:bodyPr anchor="b"/>
          <a:lstStyle>
            <a:lvl1pPr>
              <a:lnSpc>
                <a:spcPct val="90000"/>
              </a:lnSpc>
              <a:defRPr sz="6132" spc="-133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38798" y="4422171"/>
            <a:ext cx="9141619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7" y="487680"/>
            <a:ext cx="2510898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38798" y="6345071"/>
            <a:ext cx="10680611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609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933" b="0" i="0" baseline="0" dirty="0" smtClean="0">
                <a:solidFill>
                  <a:srgbClr val="B9B8BB"/>
                </a:solidFill>
                <a:latin typeface="HP Simplified"/>
                <a:cs typeface="HP Simplified"/>
              </a:rPr>
              <a:t> </a:t>
            </a:r>
            <a:r>
              <a:rPr lang="en-US" sz="933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29100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798" y="317771"/>
            <a:ext cx="9627295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332" b="1" i="0" spc="-133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7332" y="6047232"/>
            <a:ext cx="487521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38798" y="6345071"/>
            <a:ext cx="10680611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609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2015 Hewlett-Packard Development Company, L.P. </a:t>
            </a:r>
            <a:r>
              <a:rPr lang="en-US" sz="933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933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6353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" y="914400"/>
            <a:ext cx="11680957" cy="381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47" y="1600201"/>
            <a:ext cx="11680957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P Simplified" pitchFamily="34" charset="0"/>
              </a:defRPr>
            </a:lvl1pPr>
            <a:lvl2pPr>
              <a:defRPr sz="2000">
                <a:latin typeface="HP Simplified" pitchFamily="34" charset="0"/>
              </a:defRPr>
            </a:lvl2pPr>
            <a:lvl3pPr>
              <a:defRPr sz="1800">
                <a:latin typeface="HP Simplified" pitchFamily="34" charset="0"/>
              </a:defRPr>
            </a:lvl3pPr>
            <a:lvl4pPr>
              <a:defRPr sz="1600">
                <a:latin typeface="HP Simplified" pitchFamily="34" charset="0"/>
              </a:defRPr>
            </a:lvl4pPr>
            <a:lvl5pPr>
              <a:defRPr sz="1600">
                <a:latin typeface="HP Simplifie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3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ctr">
              <a:defRPr sz="3600" b="1" cap="all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P Simplifie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4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14400"/>
            <a:ext cx="10969943" cy="503238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P Simplified" pitchFamily="34" charset="0"/>
              </a:defRPr>
            </a:lvl1pPr>
            <a:lvl2pPr>
              <a:defRPr sz="2400">
                <a:latin typeface="HP Simplified" pitchFamily="34" charset="0"/>
              </a:defRPr>
            </a:lvl2pPr>
            <a:lvl3pPr>
              <a:defRPr sz="2000">
                <a:latin typeface="HP Simplified" pitchFamily="34" charset="0"/>
              </a:defRPr>
            </a:lvl3pPr>
            <a:lvl4pPr>
              <a:defRPr sz="1800">
                <a:latin typeface="HP Simplified" pitchFamily="34" charset="0"/>
              </a:defRPr>
            </a:lvl4pPr>
            <a:lvl5pPr>
              <a:defRPr sz="1800">
                <a:latin typeface="HP Simplifie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P Simplified" pitchFamily="34" charset="0"/>
              </a:defRPr>
            </a:lvl1pPr>
            <a:lvl2pPr>
              <a:defRPr sz="2400">
                <a:latin typeface="HP Simplified" pitchFamily="34" charset="0"/>
              </a:defRPr>
            </a:lvl2pPr>
            <a:lvl3pPr>
              <a:defRPr sz="2000">
                <a:latin typeface="HP Simplified" pitchFamily="34" charset="0"/>
              </a:defRPr>
            </a:lvl3pPr>
            <a:lvl4pPr>
              <a:defRPr sz="1800">
                <a:latin typeface="HP Simplified" pitchFamily="34" charset="0"/>
              </a:defRPr>
            </a:lvl4pPr>
            <a:lvl5pPr>
              <a:defRPr sz="1800">
                <a:latin typeface="HP Simplifie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14400"/>
            <a:ext cx="10969943" cy="50323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P Simplifie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P Simplified" pitchFamily="34" charset="0"/>
              </a:defRPr>
            </a:lvl1pPr>
            <a:lvl2pPr>
              <a:defRPr sz="2000">
                <a:latin typeface="HP Simplified" pitchFamily="34" charset="0"/>
              </a:defRPr>
            </a:lvl2pPr>
            <a:lvl3pPr>
              <a:defRPr sz="1800">
                <a:latin typeface="HP Simplified" pitchFamily="34" charset="0"/>
              </a:defRPr>
            </a:lvl3pPr>
            <a:lvl4pPr>
              <a:defRPr sz="1600">
                <a:latin typeface="HP Simplified" pitchFamily="34" charset="0"/>
              </a:defRPr>
            </a:lvl4pPr>
            <a:lvl5pPr>
              <a:defRPr sz="1600">
                <a:latin typeface="HP Simplified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P Simplifie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3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14400"/>
            <a:ext cx="10969943" cy="6858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6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A3CE-2C41-4629-9AED-A9489A6CCA49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99060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990600"/>
            <a:ext cx="6813892" cy="513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P Simplified" pitchFamily="34" charset="0"/>
              </a:defRPr>
            </a:lvl1pPr>
            <a:lvl2pPr>
              <a:defRPr sz="2800">
                <a:latin typeface="HP Simplified" pitchFamily="34" charset="0"/>
              </a:defRPr>
            </a:lvl2pPr>
            <a:lvl3pPr>
              <a:defRPr sz="2400">
                <a:latin typeface="HP Simplified" pitchFamily="34" charset="0"/>
              </a:defRPr>
            </a:lvl3pPr>
            <a:lvl4pPr>
              <a:defRPr sz="2000">
                <a:latin typeface="HP Simplified" pitchFamily="34" charset="0"/>
              </a:defRPr>
            </a:lvl4pPr>
            <a:lvl5pPr>
              <a:defRPr sz="2000">
                <a:latin typeface="HP Simplified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2133601"/>
            <a:ext cx="4010039" cy="39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P Simplifie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P Simplifi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1143000"/>
            <a:ext cx="7313295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P Simplified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P Simplifie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0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phical 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  <a:prstGeom prst="rect">
            <a:avLst/>
          </a:prstGeo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05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E6965F-7046-4840-8A4A-1B57C283BD7E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AD7C687-0468-4AB6-A87F-D73E9915F95F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ogo"/>
          <p:cNvSpPr>
            <a:spLocks noChangeAspect="1" noEditPoints="1"/>
          </p:cNvSpPr>
          <p:nvPr userDrawn="1"/>
        </p:nvSpPr>
        <p:spPr bwMode="black">
          <a:xfrm>
            <a:off x="11586740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51" r:id="rId4"/>
    <p:sldLayoutId id="2147483661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2" r:id="rId11"/>
    <p:sldLayoutId id="2147483650" r:id="rId12"/>
    <p:sldLayoutId id="2147483663" r:id="rId13"/>
    <p:sldLayoutId id="2147483664" r:id="rId14"/>
    <p:sldLayoutId id="2147483654" r:id="rId15"/>
    <p:sldLayoutId id="2147483665" r:id="rId16"/>
    <p:sldLayoutId id="2147483655" r:id="rId17"/>
    <p:sldLayoutId id="2147483652" r:id="rId18"/>
    <p:sldLayoutId id="2147483653" r:id="rId19"/>
    <p:sldLayoutId id="2147483666" r:id="rId20"/>
    <p:sldLayoutId id="2147483667" r:id="rId21"/>
    <p:sldLayoutId id="2147483668" r:id="rId22"/>
    <p:sldLayoutId id="2147483669" r:id="rId23"/>
    <p:sldLayoutId id="2147483656" r:id="rId24"/>
    <p:sldLayoutId id="2147483657" r:id="rId25"/>
    <p:sldLayoutId id="2147483670" r:id="rId26"/>
    <p:sldLayoutId id="2147483671" r:id="rId27"/>
    <p:sldLayoutId id="2147483672" r:id="rId28"/>
    <p:sldLayoutId id="2147483658" r:id="rId29"/>
    <p:sldLayoutId id="2147483659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3" y="76200"/>
            <a:ext cx="116555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1" y="6248400"/>
            <a:ext cx="589127" cy="4419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06295" y="6324600"/>
            <a:ext cx="10680611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53200"/>
            <a:ext cx="2844059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0DF8D2-2550-404A-A3D9-FA306116335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4/22/2015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0"/>
            <a:ext cx="3859795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53200"/>
            <a:ext cx="2133044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880CDF-D834-4191-B16B-027FAD6AA796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5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1231336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77788" y="2492896"/>
            <a:ext cx="50405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IMDS </a:t>
            </a:r>
            <a:r>
              <a:rPr lang="en-US" sz="3200" spc="-133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Release 10.0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33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Modified AI Releasing Process</a:t>
            </a:r>
            <a:endParaRPr lang="en-US" sz="3200" spc="-133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5201" y="5624656"/>
            <a:ext cx="9141619" cy="1188720"/>
          </a:xfrm>
        </p:spPr>
        <p:txBody>
          <a:bodyPr/>
          <a:lstStyle/>
          <a:p>
            <a:r>
              <a:rPr lang="en-US" dirty="0" smtClean="0"/>
              <a:t>CLEPA </a:t>
            </a:r>
            <a:r>
              <a:rPr lang="de-DE" dirty="0" smtClean="0"/>
              <a:t>Filderstadt</a:t>
            </a:r>
          </a:p>
          <a:p>
            <a:r>
              <a:rPr lang="en-US" dirty="0" smtClean="0"/>
              <a:t>Peter Müller/ April 22,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</a:t>
            </a:r>
            <a:r>
              <a:rPr lang="en-US" dirty="0"/>
              <a:t>Manager – Basic Principle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Looser </a:t>
            </a:r>
            <a:r>
              <a:rPr lang="en-US" dirty="0"/>
              <a:t>coupling of material and regulatory reporting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1804" y="1512087"/>
            <a:ext cx="10657184" cy="5229281"/>
            <a:chOff x="621804" y="1512087"/>
            <a:chExt cx="10657184" cy="5229281"/>
          </a:xfrm>
        </p:grpSpPr>
        <p:sp>
          <p:nvSpPr>
            <p:cNvPr id="7" name="Rectangle 6"/>
            <p:cNvSpPr/>
            <p:nvPr/>
          </p:nvSpPr>
          <p:spPr>
            <a:xfrm>
              <a:off x="8722704" y="6093296"/>
              <a:ext cx="792088" cy="49495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smtClean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804" y="1512087"/>
              <a:ext cx="8352928" cy="52292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18748" y="5050654"/>
              <a:ext cx="2160240" cy="1330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/>
                <a:t>Chemistry Manager</a:t>
              </a:r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Minutes/hours for information exchange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18748" y="2342332"/>
              <a:ext cx="2160240" cy="1618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/>
                <a:t>MDS Exchange</a:t>
              </a:r>
            </a:p>
            <a:p>
              <a:pPr>
                <a:lnSpc>
                  <a:spcPct val="90000"/>
                </a:lnSpc>
              </a:pPr>
              <a:endParaRPr lang="en-US" b="1" dirty="0" smtClean="0"/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Up to several weeks/months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2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IMDS Confidentiality Concerns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40746" y="1556792"/>
          <a:ext cx="9486113" cy="4479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408"/>
                <a:gridCol w="7879705"/>
              </a:tblGrid>
              <a:tr h="133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IMDS supply chain entry masking has perceived gaps, so suppliers insufficiently familiar with which fields are exposed copy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MMDSs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protect supplier’s identity, creating unnecessary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MMDSs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fields concerned are “Supplier Name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”, “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name”  and “Remark” and exist only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MMDSs.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1604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MMDS “Supplier Name” and “Trade name” the existing IMDS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chain confidentiality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used to hide or disclose information: These fields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shall be visible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own, have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received/accepted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MMDS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published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the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 field 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“Remark”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explanatory text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added to indicate it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remains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visible,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use caution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avoid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entering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confidential information.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728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Recipient companies which are used to this information always being accessible may object when these fields are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visible.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807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without training will know which fields are exposed.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will better understand how IMDS protects proprietary data.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perceived need to create copies will be resolved.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‘Development Sample Report’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7220" y="1412776"/>
          <a:ext cx="9437632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197"/>
                <a:gridCol w="7839435"/>
              </a:tblGrid>
              <a:tr h="101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wording “Development Sample Report” is confusing.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Suppliers erroneously believe they should select this option when performing a sampling process.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  <a:tr h="1569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“Development Sample Report” to “Preliminary MDS”.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the check box explaining 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“If you tick the box, this MDS will be a preliminary version. You will need to send later a final version.”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  <a:tr h="79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N/A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  <a:tr h="1307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will reduce the sending of final version MDSs as preliminary versions, saving time and effort throughout the supply chain.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7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Search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3451" y="1412776"/>
          <a:ext cx="9873449" cy="4680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999"/>
                <a:gridCol w="8201450"/>
              </a:tblGrid>
              <a:tr h="1012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User screen does not provide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capability for Org Units during assignment.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  <a:tr h="1253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New User screen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provide the capability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search and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specify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 Units for the newly-created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  <a:tr h="98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N/A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  <a:tr h="1429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982" marR="56982" marT="8634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Assigning users to Org Units allows to search for specific Org Units. This is particularly helpful in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 a company contains many Org Units.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37" marR="36837" marT="863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1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IMDS 10.0 Release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332" y="1548198"/>
            <a:ext cx="10597539" cy="4925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All Business Designs for new enhancement have been approved by the IMDS SC</a:t>
            </a:r>
            <a:br>
              <a:rPr lang="en-US" dirty="0" smtClean="0"/>
            </a:br>
            <a:r>
              <a:rPr lang="en-US" dirty="0" smtClean="0"/>
              <a:t>Exception: BPR enhancements will be included in the new concept of Chemical Manager.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Chemistry Manager is in definition phase.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Implementation of enhancements are in process and may be ready for evaluation at end of June, 2015.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Communication about AI relevant implementations may start May, 2015.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IMDS 10.0, including Chemical Manager will be rolled out </a:t>
            </a:r>
            <a:r>
              <a:rPr lang="en-US" b="1" dirty="0"/>
              <a:t>earliest during December 2015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The date is still fluid and subject to adjustment.</a:t>
            </a:r>
          </a:p>
        </p:txBody>
      </p:sp>
    </p:spTree>
    <p:extLst>
      <p:ext uri="{BB962C8B-B14F-4D97-AF65-F5344CB8AC3E}">
        <p14:creationId xmlns:p14="http://schemas.microsoft.com/office/powerpoint/2010/main" val="39409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Release Process for AI relevant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Rollout Process for AI-relevant IMDS Releases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8037" y="1412313"/>
            <a:ext cx="11382584" cy="4471418"/>
            <a:chOff x="438037" y="1412313"/>
            <a:chExt cx="11382584" cy="4471418"/>
          </a:xfrm>
        </p:grpSpPr>
        <p:sp>
          <p:nvSpPr>
            <p:cNvPr id="24" name="Rectangle 23"/>
            <p:cNvSpPr/>
            <p:nvPr/>
          </p:nvSpPr>
          <p:spPr>
            <a:xfrm>
              <a:off x="3448598" y="3573558"/>
              <a:ext cx="1838242" cy="374308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 Month Evaluation IMDS </a:t>
              </a:r>
              <a:r>
                <a:rPr lang="en-US" sz="1200" dirty="0" err="1" smtClean="0"/>
                <a:t>MOFNext</a:t>
              </a:r>
              <a:endParaRPr lang="en-US" sz="1200" dirty="0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 flipH="1" flipV="1">
              <a:off x="3430906" y="1415489"/>
              <a:ext cx="3532" cy="40945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399" dirty="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V="1">
              <a:off x="5282497" y="1431359"/>
              <a:ext cx="0" cy="40818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V="1">
              <a:off x="7075097" y="1437708"/>
              <a:ext cx="0" cy="40818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52" name="Flowchart: Decision 51"/>
            <p:cNvSpPr/>
            <p:nvPr/>
          </p:nvSpPr>
          <p:spPr>
            <a:xfrm>
              <a:off x="3286777" y="3574221"/>
              <a:ext cx="305439" cy="399480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8798732" y="1437708"/>
              <a:ext cx="0" cy="40818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 flipV="1">
              <a:off x="10558065" y="1412314"/>
              <a:ext cx="0" cy="40818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671209" y="5497289"/>
              <a:ext cx="11149412" cy="19046"/>
            </a:xfrm>
            <a:prstGeom prst="lin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lIns="88877" tIns="44439" rIns="88877" bIns="44439" anchor="ctr"/>
            <a:lstStyle/>
            <a:p>
              <a:endParaRPr lang="en-US" sz="2399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 flipV="1">
              <a:off x="438037" y="1412313"/>
              <a:ext cx="10674450" cy="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8184004" y="5547764"/>
              <a:ext cx="1229456" cy="3359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8877" tIns="44439" rIns="88877" bIns="44439" anchor="ctr">
              <a:spAutoFit/>
            </a:bodyPr>
            <a:lstStyle/>
            <a:p>
              <a:pPr algn="ctr" defTabSz="1015746" eaLnBrk="0" hangingPunct="0"/>
              <a:r>
                <a:rPr lang="en-US" sz="1600" b="1" dirty="0" smtClean="0">
                  <a:latin typeface="Arial" charset="0"/>
                </a:rPr>
                <a:t>P-1 Month 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9841287" y="5547764"/>
              <a:ext cx="1451761" cy="3359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8877" tIns="44439" rIns="88877" bIns="44439" anchor="ctr">
              <a:spAutoFit/>
            </a:bodyPr>
            <a:lstStyle/>
            <a:p>
              <a:pPr algn="ctr" defTabSz="1015746" eaLnBrk="0" hangingPunct="0"/>
              <a:r>
                <a:rPr lang="de-DE" sz="1600" b="1" dirty="0" smtClean="0">
                  <a:latin typeface="Arial" charset="0"/>
                </a:rPr>
                <a:t>P </a:t>
              </a:r>
              <a:r>
                <a:rPr lang="en-US" sz="1600" b="1" dirty="0" smtClean="0">
                  <a:latin typeface="Arial" charset="0"/>
                </a:rPr>
                <a:t>Production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7450" y="1519336"/>
              <a:ext cx="10305036" cy="3924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 smtClean="0"/>
                <a:t>General Communication next IMDS Release (Events, Newsletter, Release Notes)</a:t>
              </a:r>
              <a:endParaRPr lang="en-US" sz="1333" dirty="0"/>
            </a:p>
          </p:txBody>
        </p:sp>
        <p:sp>
          <p:nvSpPr>
            <p:cNvPr id="60" name="Flowchart: Decision 59"/>
            <p:cNvSpPr/>
            <p:nvPr/>
          </p:nvSpPr>
          <p:spPr>
            <a:xfrm>
              <a:off x="10405346" y="4314873"/>
              <a:ext cx="305439" cy="399480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88741" y="1978145"/>
              <a:ext cx="2028006" cy="85621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33" dirty="0" smtClean="0"/>
                <a:t>Updated AI Specification</a:t>
              </a:r>
            </a:p>
            <a:p>
              <a:r>
                <a:rPr lang="en-US" sz="1333" dirty="0" smtClean="0"/>
                <a:t>AI Release Specification</a:t>
              </a:r>
            </a:p>
            <a:p>
              <a:r>
                <a:rPr lang="en-US" sz="1333" dirty="0" smtClean="0"/>
                <a:t>Release Notes</a:t>
              </a:r>
              <a:endParaRPr lang="en-US" sz="1333" dirty="0"/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6460369" y="5547764"/>
              <a:ext cx="1229456" cy="3359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8877" tIns="44439" rIns="88877" bIns="44439" anchor="ctr">
              <a:spAutoFit/>
            </a:bodyPr>
            <a:lstStyle/>
            <a:p>
              <a:pPr algn="ctr" defTabSz="1015746" eaLnBrk="0" hangingPunct="0"/>
              <a:r>
                <a:rPr lang="de-DE" sz="1600" b="1" dirty="0">
                  <a:latin typeface="Arial" charset="0"/>
                </a:rPr>
                <a:t>P-2 </a:t>
              </a:r>
              <a:r>
                <a:rPr lang="en-US" sz="1600" b="1" dirty="0" smtClean="0">
                  <a:latin typeface="Arial" charset="0"/>
                </a:rPr>
                <a:t>Month 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4650087" y="5547764"/>
              <a:ext cx="1171748" cy="3359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8877" tIns="44439" rIns="88877" bIns="44439" anchor="ctr">
              <a:spAutoFit/>
            </a:bodyPr>
            <a:lstStyle/>
            <a:p>
              <a:pPr algn="ctr" defTabSz="1015746" eaLnBrk="0" hangingPunct="0"/>
              <a:r>
                <a:rPr lang="de-DE" sz="1600" b="1" dirty="0">
                  <a:latin typeface="Arial" charset="0"/>
                </a:rPr>
                <a:t>P-3 </a:t>
              </a:r>
              <a:r>
                <a:rPr lang="en-US" sz="1600" b="1" dirty="0" smtClean="0">
                  <a:latin typeface="Arial" charset="0"/>
                </a:rPr>
                <a:t>Month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65652" y="4000278"/>
              <a:ext cx="5301515" cy="29973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33" dirty="0"/>
                <a:t>3 </a:t>
              </a:r>
              <a:r>
                <a:rPr lang="de-DE" sz="1333" dirty="0" err="1"/>
                <a:t>Month</a:t>
              </a:r>
              <a:r>
                <a:rPr lang="de-DE" sz="1333" dirty="0"/>
                <a:t> IMDS </a:t>
              </a:r>
              <a:r>
                <a:rPr lang="de-DE" sz="1333" dirty="0" err="1"/>
                <a:t>MOFNext</a:t>
              </a:r>
              <a:r>
                <a:rPr lang="de-DE" sz="1333" dirty="0"/>
                <a:t> </a:t>
              </a:r>
              <a:r>
                <a:rPr lang="en-US" sz="1333" dirty="0" smtClean="0"/>
                <a:t>Period</a:t>
              </a:r>
              <a:endParaRPr lang="en-US" sz="1333" dirty="0"/>
            </a:p>
          </p:txBody>
        </p:sp>
        <p:sp>
          <p:nvSpPr>
            <p:cNvPr id="46" name="Flowchart: Decision 45"/>
            <p:cNvSpPr/>
            <p:nvPr/>
          </p:nvSpPr>
          <p:spPr>
            <a:xfrm>
              <a:off x="3085794" y="3966911"/>
              <a:ext cx="2461675" cy="1315779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33" dirty="0"/>
                <a:t>Stakeholder Feedback:</a:t>
              </a:r>
              <a:endParaRPr lang="en-US" sz="933" dirty="0"/>
            </a:p>
            <a:p>
              <a:pPr algn="ctr"/>
              <a:r>
                <a:rPr lang="en-US" sz="933" dirty="0"/>
                <a:t>Change Requests impacting IMDS and/or AI during </a:t>
              </a:r>
              <a:r>
                <a:rPr lang="en-US" sz="933" dirty="0" err="1"/>
                <a:t>MOFNext</a:t>
              </a:r>
              <a:r>
                <a:rPr lang="en-US" sz="933" dirty="0"/>
                <a:t> period </a:t>
              </a:r>
              <a:r>
                <a:rPr lang="en-US" sz="1066" dirty="0"/>
                <a:t>?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86188" y="4912380"/>
              <a:ext cx="1810818" cy="5230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66" dirty="0"/>
                <a:t>SC/HP </a:t>
              </a:r>
              <a:r>
                <a:rPr lang="en-US" sz="1066" dirty="0" smtClean="0"/>
                <a:t>decide</a:t>
              </a:r>
              <a:r>
                <a:rPr lang="de-DE" sz="1066" dirty="0" smtClean="0"/>
                <a:t> </a:t>
              </a:r>
              <a:r>
                <a:rPr lang="de-DE" sz="1066" dirty="0" err="1"/>
                <a:t>about</a:t>
              </a:r>
              <a:r>
                <a:rPr lang="de-DE" sz="1066" dirty="0"/>
                <a:t> </a:t>
              </a:r>
              <a:r>
                <a:rPr lang="de-DE" sz="1066" dirty="0" err="1"/>
                <a:t>start</a:t>
              </a:r>
              <a:r>
                <a:rPr lang="de-DE" sz="1066" dirty="0"/>
                <a:t> </a:t>
              </a:r>
              <a:r>
                <a:rPr lang="de-DE" sz="1066" dirty="0" err="1"/>
                <a:t>of</a:t>
              </a:r>
              <a:r>
                <a:rPr lang="de-DE" sz="1066" dirty="0"/>
                <a:t> </a:t>
              </a:r>
              <a:r>
                <a:rPr lang="en-US" sz="1066" dirty="0" err="1" smtClean="0"/>
                <a:t>MOFNext</a:t>
              </a:r>
              <a:r>
                <a:rPr lang="de-DE" sz="1066" dirty="0" smtClean="0"/>
                <a:t> </a:t>
              </a:r>
              <a:r>
                <a:rPr lang="de-DE" sz="1066" dirty="0" err="1"/>
                <a:t>period</a:t>
              </a:r>
              <a:r>
                <a:rPr lang="de-DE" sz="1066" dirty="0"/>
                <a:t> </a:t>
              </a:r>
              <a:r>
                <a:rPr lang="de-DE" sz="1066" dirty="0" err="1"/>
                <a:t>depending</a:t>
              </a:r>
              <a:r>
                <a:rPr lang="de-DE" sz="1066" dirty="0"/>
                <a:t> on </a:t>
              </a:r>
              <a:r>
                <a:rPr lang="de-DE" sz="1066" dirty="0" err="1"/>
                <a:t>change</a:t>
              </a:r>
              <a:r>
                <a:rPr lang="de-DE" sz="1066" dirty="0"/>
                <a:t> </a:t>
              </a:r>
              <a:r>
                <a:rPr lang="de-DE" sz="1066" dirty="0" err="1"/>
                <a:t>requests</a:t>
              </a:r>
              <a:endParaRPr lang="en-US" sz="1066" dirty="0"/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2828319" y="5547764"/>
              <a:ext cx="1171748" cy="3359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8877" tIns="44439" rIns="88877" bIns="44439" anchor="ctr">
              <a:spAutoFit/>
            </a:bodyPr>
            <a:lstStyle/>
            <a:p>
              <a:pPr algn="ctr" defTabSz="1015746" eaLnBrk="0" hangingPunct="0"/>
              <a:r>
                <a:rPr lang="de-DE" sz="1600" b="1" dirty="0">
                  <a:latin typeface="Arial" charset="0"/>
                </a:rPr>
                <a:t>P-4 </a:t>
              </a:r>
              <a:r>
                <a:rPr lang="en-US" sz="1600" b="1" dirty="0" smtClean="0">
                  <a:latin typeface="Arial" charset="0"/>
                </a:rPr>
                <a:t>Month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82217" y="2988709"/>
              <a:ext cx="3372551" cy="41199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 smtClean="0"/>
                <a:t>Feedback Industry Associations</a:t>
              </a:r>
              <a:endParaRPr lang="en-US" sz="1333" dirty="0"/>
            </a:p>
          </p:txBody>
        </p:sp>
        <p:sp>
          <p:nvSpPr>
            <p:cNvPr id="23" name="Flowchart: Decision 22"/>
            <p:cNvSpPr/>
            <p:nvPr/>
          </p:nvSpPr>
          <p:spPr>
            <a:xfrm>
              <a:off x="5129777" y="3946692"/>
              <a:ext cx="305439" cy="399480"/>
            </a:xfrm>
            <a:prstGeom prst="flowChartDecisi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715756" y="4249791"/>
              <a:ext cx="1104864" cy="52964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 smtClean="0"/>
                <a:t>IMDS Production</a:t>
              </a:r>
              <a:endParaRPr lang="en-US" sz="1333" dirty="0"/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5547468" y="2382525"/>
              <a:ext cx="3251264" cy="922181"/>
            </a:xfrm>
            <a:prstGeom prst="wedgeRoundRectCallout">
              <a:avLst>
                <a:gd name="adj1" fmla="val -55609"/>
                <a:gd name="adj2" fmla="val 121630"/>
                <a:gd name="adj3" fmla="val 16667"/>
              </a:avLst>
            </a:prstGeom>
            <a:solidFill>
              <a:srgbClr val="B9B8B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6" dirty="0" smtClean="0"/>
                <a:t>No more changes - exceptions to be decided by SC and HP</a:t>
              </a:r>
              <a:endParaRPr lang="en-US" sz="1866" dirty="0"/>
            </a:p>
          </p:txBody>
        </p:sp>
      </p:grpSp>
    </p:spTree>
    <p:extLst>
      <p:ext uri="{BB962C8B-B14F-4D97-AF65-F5344CB8AC3E}">
        <p14:creationId xmlns:p14="http://schemas.microsoft.com/office/powerpoint/2010/main" val="28367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9796" y="4927823"/>
            <a:ext cx="2606890" cy="733425"/>
            <a:chOff x="5485472" y="3284637"/>
            <a:chExt cx="2606890" cy="733425"/>
          </a:xfrm>
        </p:grpSpPr>
        <p:sp>
          <p:nvSpPr>
            <p:cNvPr id="4" name="Subtitle 5"/>
            <p:cNvSpPr txBox="1">
              <a:spLocks/>
            </p:cNvSpPr>
            <p:nvPr/>
          </p:nvSpPr>
          <p:spPr bwMode="black">
            <a:xfrm>
              <a:off x="5485472" y="3284637"/>
              <a:ext cx="2606890" cy="39201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Pct val="100000"/>
                <a:buFont typeface="Arial"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PeterKH.Mueller@hp.com</a:t>
              </a:r>
            </a:p>
          </p:txBody>
        </p:sp>
        <p:sp>
          <p:nvSpPr>
            <p:cNvPr id="5" name="Subtitle 5"/>
            <p:cNvSpPr txBox="1">
              <a:spLocks/>
            </p:cNvSpPr>
            <p:nvPr/>
          </p:nvSpPr>
          <p:spPr bwMode="black">
            <a:xfrm>
              <a:off x="5485472" y="3567810"/>
              <a:ext cx="2606890" cy="45025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Pct val="100000"/>
                <a:buFont typeface="Arial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www.mdsystem.com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Pct val="100000"/>
                <a:buFont typeface="Arial"/>
                <a:buNone/>
                <a:tabLst/>
                <a:defRPr/>
              </a:pPr>
              <a:r>
                <a:rPr lang="de-DE" sz="1200" dirty="0" smtClean="0">
                  <a:solidFill>
                    <a:srgbClr val="FFFFFF"/>
                  </a:solidFill>
                  <a:cs typeface="Arial"/>
                </a:rPr>
                <a:t>www.cdxsystem.com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1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IMDS Release 10 – Enhancement Overview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MMDS = Material MDS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339603"/>
              </p:ext>
            </p:extLst>
          </p:nvPr>
        </p:nvGraphicFramePr>
        <p:xfrm>
          <a:off x="609600" y="1412776"/>
          <a:ext cx="10969626" cy="47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724"/>
                <a:gridCol w="62769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Enhancement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 New Material Check: Additive Polymers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Disclosure</a:t>
                      </a:r>
                      <a:r>
                        <a:rPr lang="en-US" sz="1600" baseline="0" dirty="0" smtClean="0"/>
                        <a:t> of Polymer Additives and check for MMDS consisting 100% of only one substance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 Agreed Weight</a:t>
                      </a:r>
                      <a:r>
                        <a:rPr lang="en-US" sz="1600" baseline="0" dirty="0" smtClean="0"/>
                        <a:t> Tolerance: Standardized Deviation, Eliminate Tolerance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default ranges all OEMs accept and warnings for exceeding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Perceived</a:t>
                      </a:r>
                      <a:r>
                        <a:rPr lang="en-US" sz="1600" baseline="0" dirty="0" smtClean="0"/>
                        <a:t> IMDS Confidentiality Concerns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Hide</a:t>
                      </a:r>
                      <a:r>
                        <a:rPr lang="en-US" sz="1600" baseline="0" dirty="0" smtClean="0"/>
                        <a:t> Supplier Name and Trade Name for MMDS from recipients and explanation about the Remark entry field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 Published MMDS Quality</a:t>
                      </a:r>
                      <a:r>
                        <a:rPr lang="en-US" sz="1600" baseline="0" dirty="0" smtClean="0"/>
                        <a:t> – Approval form for MMDS creators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‘Self-certification’ granting publish rights for MMDS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 Published</a:t>
                      </a:r>
                      <a:r>
                        <a:rPr lang="en-US" sz="1600" baseline="0" dirty="0" smtClean="0"/>
                        <a:t> MMDS Quality – MMDS creation checks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Published MMDS must not have any Warnings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 Polymeric Parts Marking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Revise checks to more closely</a:t>
                      </a:r>
                      <a:r>
                        <a:rPr lang="en-US" sz="1600" baseline="0" dirty="0" smtClean="0"/>
                        <a:t> align with regulations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</a:t>
                      </a:r>
                      <a:r>
                        <a:rPr lang="en-US" sz="1600" baseline="0" dirty="0" smtClean="0"/>
                        <a:t> Sample Report Changes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wording to ‘Preliminary MDS’ and final MDS is required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Organizational search 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Revisions to org</a:t>
                      </a:r>
                      <a:r>
                        <a:rPr lang="en-US" sz="1600" baseline="0" dirty="0" smtClean="0"/>
                        <a:t> units areas on User Administration screens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 Biocide</a:t>
                      </a:r>
                      <a:r>
                        <a:rPr lang="en-US" sz="1600" baseline="0" dirty="0" smtClean="0"/>
                        <a:t> Product Regulation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Implement support for Biocide Product Regulation compliance </a:t>
                      </a:r>
                      <a:br>
                        <a:rPr lang="en-US" sz="1600" dirty="0" smtClean="0"/>
                      </a:b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 Will be included into new concept</a:t>
                      </a:r>
                      <a:r>
                        <a:rPr lang="en-US" sz="1600" baseline="0" dirty="0" smtClean="0">
                          <a:sym typeface="Wingdings" panose="05000000000000000000" pitchFamily="2" charset="2"/>
                        </a:rPr>
                        <a:t> “Chemistry Manager”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441" y="6237312"/>
            <a:ext cx="6565091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* </a:t>
            </a:r>
            <a:r>
              <a:rPr lang="en-US" sz="1100" dirty="0" smtClean="0"/>
              <a:t>Explained in detail on event, others listed in ppt</a:t>
            </a:r>
          </a:p>
        </p:txBody>
      </p:sp>
    </p:spTree>
    <p:extLst>
      <p:ext uri="{BB962C8B-B14F-4D97-AF65-F5344CB8AC3E}">
        <p14:creationId xmlns:p14="http://schemas.microsoft.com/office/powerpoint/2010/main" val="7719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Material Check: Additive Polymers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74722"/>
              </p:ext>
            </p:extLst>
          </p:nvPr>
        </p:nvGraphicFramePr>
        <p:xfrm>
          <a:off x="609441" y="1412776"/>
          <a:ext cx="9949467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888"/>
                <a:gridCol w="8275579"/>
              </a:tblGrid>
              <a:tr h="98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materials should consist of more than one substance, yet it is possible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send materials as a single basic substance without specifying additives.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</a:tr>
              <a:tr h="1314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“Check Procedure” will return a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a new created MMDS with one of the classifications 5.X or 6.X consists at 100% of only one substance.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check will be performed for all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MMDS: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new created materials and also for referenced materials.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</a:tr>
              <a:tr h="1314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substances legitimately do not contain additives.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 will explain that there are some exceptions under which materials can consist of only 100% substance and that therefore MDS should not be rejected as a general rule.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</a:tr>
              <a:tr h="98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quality will improve significantly as suppliers are reminded to provide additive information.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additional compliance (e.g. REACH) is improved.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5802" marR="55802" marT="868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Agreed Weight Tolerance: Standardized Deviation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Eliminate Tolerance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160139"/>
              </p:ext>
            </p:extLst>
          </p:nvPr>
        </p:nvGraphicFramePr>
        <p:xfrm>
          <a:off x="609601" y="1676400"/>
          <a:ext cx="10741396" cy="470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80"/>
                <a:gridCol w="9037216"/>
              </a:tblGrid>
              <a:tr h="130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9816" marR="69816" marT="9525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IMDS Recommendations definitions of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ambiguous and potentially confusing interpretations. 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OEMs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agree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acceptable values, yet receive MDSs which are accepted by one and unnecessarily rejected by another.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5134" marR="45134" marT="9525" marB="0"/>
                </a:tc>
              </a:tr>
              <a:tr h="339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9816" marR="69816" marT="9525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range-based default values for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deviations: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 will no longer be displayed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web-application, including legacy data. 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warnings when Deviation exceeds default ranges.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5134" marR="45134" marT="9525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3312976"/>
            <a:ext cx="3888432" cy="17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MMDS Quality – Approval Form for MMDS Creators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69550"/>
              </p:ext>
            </p:extLst>
          </p:nvPr>
        </p:nvGraphicFramePr>
        <p:xfrm>
          <a:off x="609440" y="1556792"/>
          <a:ext cx="9877459" cy="4752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679"/>
                <a:gridCol w="8204780"/>
              </a:tblGrid>
              <a:tr h="89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Published MMDSs do not comply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to IMDS Recommendations.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MMDS creators do not have the knowledge to create MMDSs that are correct.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1951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Introduce a formal self-certification “May publish” process and qualification.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obtain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“Publish” qualification, users must confirm reading,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and following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IMDS Recommendations.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Controlled and confirmed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annually by IMDS Company Administrators*.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MMDS may only be published if user is self-certified and upon confirmation of one of their IMDS Company Administrators.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931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Challenges: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Companies and users need to gain awareness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Self-certifications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may occur although skill requirements are not fulfilled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973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Awareness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that MMDSs must follow certain rules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published MMDS’ quality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MMDS Quality – </a:t>
            </a:r>
            <a:r>
              <a:rPr lang="en-US" dirty="0" smtClean="0"/>
              <a:t>MMDS Creation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64320"/>
              </p:ext>
            </p:extLst>
          </p:nvPr>
        </p:nvGraphicFramePr>
        <p:xfrm>
          <a:off x="609440" y="1484784"/>
          <a:ext cx="10021475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067"/>
                <a:gridCol w="8324408"/>
              </a:tblGrid>
              <a:tr h="523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quality of published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MMDSs 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to be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improved. 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2198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MMDSs need to be Error </a:t>
                      </a:r>
                      <a:r>
                        <a:rPr lang="en-US" sz="1400" u="sng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Warning-free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i.e. a MMDS containing Warnings can’t be published.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Searches for standards-based published MMDSs (e.g. IMDS Committee) remains the same.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Searches for other 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MMDSs will default to finding only error and warning free MMDSs (with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capability to override for critical legacy MMDSs)</a:t>
                      </a:r>
                      <a:endParaRPr lang="en-US" sz="1400" noProof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885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 to monitor conflict situations where MMDS is correct but IMDS throws Warning message. These MMDSs still can be sent or proposed.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100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quality published Material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MDSs.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reliability of published 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MDSs.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9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Polymeric Parts Marking							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39381"/>
              </p:ext>
            </p:extLst>
          </p:nvPr>
        </p:nvGraphicFramePr>
        <p:xfrm>
          <a:off x="609440" y="1484784"/>
          <a:ext cx="10021475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067"/>
                <a:gridCol w="8324408"/>
              </a:tblGrid>
              <a:tr h="523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271463" lvl="0" indent="-271463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existing Polymeric Parts Marking checks need to be reworked to support the relevant regulations.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2198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Weight calculation stays unchanged as is in IMDS 9.0 and before.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25 g check will be removed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classifications 5.4 and 5.5.x will be added to the 100g check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baseline="0" noProof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classification 5.2 will be added to the 200g check</a:t>
                      </a:r>
                      <a:endParaRPr lang="en-US" sz="1400" noProof="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885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 revisions will generate new errors and warnings for MDSs which previously would not have generated check violations.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  <a:tr h="100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075" marR="57075" marT="8648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checks will more closely conform to the regulations.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897" marR="36897" marT="86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4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Polymeric Parts </a:t>
            </a:r>
            <a:r>
              <a:rPr lang="en-US" dirty="0" smtClean="0"/>
              <a:t>Marking							2/2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0" y="1556792"/>
            <a:ext cx="843492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5780" y="3140968"/>
            <a:ext cx="8928992" cy="1800200"/>
          </a:xfrm>
          <a:prstGeom prst="rect">
            <a:avLst/>
          </a:prstGeom>
          <a:solidFill>
            <a:srgbClr val="D9EFF9">
              <a:alpha val="35000"/>
            </a:srgb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6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Biocide Regulations Enhancements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440" y="1340768"/>
            <a:ext cx="100214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analysis and design of this enhancement, we determined that  requesting Biocide Product Information at the MMDS level would seriously impact the entire MDS flow throughout the supply chain.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way to report Biocide information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MMDS creators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to OEMS without completely disrupting the existing MDS flow is necessary, so the initially planned Biocide regulation enhancements were halted.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new approach, identified as the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IMDS Chemistry Manager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”, is being explored to address aspects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Biocides (primarily),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REACH, and other regulations.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IMDS Steering Committee has appointed a working group to elaborate the specifications of the Chemistry Manager.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current plan is to include the Chemistry Manager with IMDS Rel. 10, possibly after other enhancements are completed.</a:t>
            </a:r>
          </a:p>
        </p:txBody>
      </p:sp>
    </p:spTree>
    <p:extLst>
      <p:ext uri="{BB962C8B-B14F-4D97-AF65-F5344CB8AC3E}">
        <p14:creationId xmlns:p14="http://schemas.microsoft.com/office/powerpoint/2010/main" val="7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 v2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  <a:extLst>
    <a:ext uri="{05A4C25C-085E-4340-85A3-A5531E510DB2}">
      <thm15:themeFamily xmlns:thm15="http://schemas.microsoft.com/office/thememl/2012/main" name="Presentation1" id="{91FA2D3C-B4E6-476B-B8ED-FA14BEF24F75}" vid="{E2CBBD28-A5B2-4855-B335-D00C195BC6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4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1418</Words>
  <Application>Microsoft Office PowerPoint</Application>
  <PresentationFormat>Custom</PresentationFormat>
  <Paragraphs>186</Paragraphs>
  <Slides>17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Calibri</vt:lpstr>
      <vt:lpstr>HP Simplified</vt:lpstr>
      <vt:lpstr>Symbol</vt:lpstr>
      <vt:lpstr>Wingdings</vt:lpstr>
      <vt:lpstr>Arial</vt:lpstr>
      <vt:lpstr>SimSun</vt:lpstr>
      <vt:lpstr>HP Standard 16x9 v2</vt:lpstr>
      <vt:lpstr>Office Theme</vt:lpstr>
      <vt:lpstr>PowerPoint Presentation</vt:lpstr>
      <vt:lpstr>IMDS Release 10 – Enhancement Overview</vt:lpstr>
      <vt:lpstr>New Material Check: Additive Polymers</vt:lpstr>
      <vt:lpstr>Agreed Weight Tolerance: Standardized Deviation  </vt:lpstr>
      <vt:lpstr>Published MMDS Quality – Approval Form for MMDS Creators</vt:lpstr>
      <vt:lpstr>Published MMDS Quality – MMDS Creation Checks</vt:lpstr>
      <vt:lpstr>   Polymeric Parts Marking       1/2</vt:lpstr>
      <vt:lpstr>Polymeric Parts Marking       2/2</vt:lpstr>
      <vt:lpstr>Biocide Regulations Enhancements</vt:lpstr>
      <vt:lpstr>Chemistry Manager – Basic Principle</vt:lpstr>
      <vt:lpstr>Perceived IMDS Confidentiality Concerns</vt:lpstr>
      <vt:lpstr>‘Development Sample Report’ Changes</vt:lpstr>
      <vt:lpstr>Organization Search Function</vt:lpstr>
      <vt:lpstr>IMDS 10.0 Release Process</vt:lpstr>
      <vt:lpstr>Modified Release Process for AI relevant Enhancements</vt:lpstr>
      <vt:lpstr>Revised Rollout Process for AI-relevant IMDS Releases</vt:lpstr>
      <vt:lpstr>Thank you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Mueller, Peter (ES Germany)</dc:creator>
  <cp:lastModifiedBy>Louis-Sylvain Ayral</cp:lastModifiedBy>
  <cp:revision>65</cp:revision>
  <cp:lastPrinted>2015-04-20T16:16:40Z</cp:lastPrinted>
  <dcterms:created xsi:type="dcterms:W3CDTF">2015-04-10T09:37:04Z</dcterms:created>
  <dcterms:modified xsi:type="dcterms:W3CDTF">2015-04-22T06:59:16Z</dcterms:modified>
</cp:coreProperties>
</file>