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70" r:id="rId3"/>
    <p:sldMasterId id="2147483673" r:id="rId4"/>
    <p:sldMasterId id="2147483678" r:id="rId5"/>
    <p:sldMasterId id="2147483680" r:id="rId6"/>
    <p:sldMasterId id="2147483685" r:id="rId7"/>
    <p:sldMasterId id="2147483687" r:id="rId8"/>
    <p:sldMasterId id="2147483690" r:id="rId9"/>
    <p:sldMasterId id="2147483695" r:id="rId10"/>
    <p:sldMasterId id="2147483698" r:id="rId11"/>
  </p:sldMasterIdLst>
  <p:notesMasterIdLst>
    <p:notesMasterId r:id="rId33"/>
  </p:notesMasterIdLst>
  <p:sldIdLst>
    <p:sldId id="258" r:id="rId12"/>
    <p:sldId id="274" r:id="rId13"/>
    <p:sldId id="290" r:id="rId14"/>
    <p:sldId id="281" r:id="rId15"/>
    <p:sldId id="282" r:id="rId16"/>
    <p:sldId id="283" r:id="rId17"/>
    <p:sldId id="261" r:id="rId18"/>
    <p:sldId id="291" r:id="rId19"/>
    <p:sldId id="275" r:id="rId20"/>
    <p:sldId id="285" r:id="rId21"/>
    <p:sldId id="286" r:id="rId22"/>
    <p:sldId id="287" r:id="rId23"/>
    <p:sldId id="270" r:id="rId24"/>
    <p:sldId id="293" r:id="rId25"/>
    <p:sldId id="279" r:id="rId26"/>
    <p:sldId id="292" r:id="rId27"/>
    <p:sldId id="294" r:id="rId28"/>
    <p:sldId id="288" r:id="rId29"/>
    <p:sldId id="289" r:id="rId30"/>
    <p:sldId id="278" r:id="rId31"/>
    <p:sldId id="273"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9465" autoAdjust="0"/>
  </p:normalViewPr>
  <p:slideViewPr>
    <p:cSldViewPr>
      <p:cViewPr varScale="1">
        <p:scale>
          <a:sx n="70" d="100"/>
          <a:sy n="70" d="100"/>
        </p:scale>
        <p:origin x="142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nnifer.Jones\Desktop\SEC%20Filing%20Data%20for%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nnifer.Jones\Desktop\SEC%20Filing%20Data%20for%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nnifer.Jones\Desktop\SEC%20Filing%20Data%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of Industries Bench</a:t>
            </a:r>
            <a:r>
              <a:rPr lang="en-US" baseline="0" dirty="0"/>
              <a:t>marked</a:t>
            </a:r>
            <a:endParaRPr lang="en-US" dirty="0"/>
          </a:p>
        </c:rich>
      </c:tx>
      <c:overlay val="0"/>
    </c:title>
    <c:autoTitleDeleted val="0"/>
    <c:plotArea>
      <c:layout/>
      <c:pieChart>
        <c:varyColors val="1"/>
        <c:ser>
          <c:idx val="0"/>
          <c:order val="0"/>
          <c:tx>
            <c:strRef>
              <c:f>'industry count'!$A$2:$A$14</c:f>
              <c:strCache>
                <c:ptCount val="1"/>
                <c:pt idx="0">
                  <c:v>11 7 21 26 6 20 121 8 11 8 13 25 30</c:v>
                </c:pt>
              </c:strCache>
            </c:strRef>
          </c:tx>
          <c:explosion val="20"/>
          <c:dLbls>
            <c:dLbl>
              <c:idx val="3"/>
              <c:tx>
                <c:rich>
                  <a:bodyPr/>
                  <a:lstStyle/>
                  <a:p>
                    <a:r>
                      <a:rPr lang="en-US" sz="1050" b="1" dirty="0">
                        <a:solidFill>
                          <a:schemeClr val="bg1"/>
                        </a:solidFill>
                      </a:rPr>
                      <a:t>Chemical
8%</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dLbl>
              <c:idx val="6"/>
              <c:tx>
                <c:rich>
                  <a:bodyPr/>
                  <a:lstStyle/>
                  <a:p>
                    <a:r>
                      <a:rPr lang="en-US" sz="1050" b="1" dirty="0">
                        <a:solidFill>
                          <a:schemeClr val="bg1"/>
                        </a:solidFill>
                      </a:rPr>
                      <a:t>Electronics
39%</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50" b="1"/>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'industry count'!$C$2:$C$14</c:f>
              <c:strCache>
                <c:ptCount val="13"/>
                <c:pt idx="0">
                  <c:v>Aerospace</c:v>
                </c:pt>
                <c:pt idx="1">
                  <c:v>Apparel</c:v>
                </c:pt>
                <c:pt idx="2">
                  <c:v>Automotive</c:v>
                </c:pt>
                <c:pt idx="3">
                  <c:v>Chemical</c:v>
                </c:pt>
                <c:pt idx="4">
                  <c:v>Component Manufacturer</c:v>
                </c:pt>
                <c:pt idx="5">
                  <c:v>Consumer Products</c:v>
                </c:pt>
                <c:pt idx="6">
                  <c:v>Electronics</c:v>
                </c:pt>
                <c:pt idx="7">
                  <c:v>Food &amp; Beverage</c:v>
                </c:pt>
                <c:pt idx="8">
                  <c:v>Large Equipment</c:v>
                </c:pt>
                <c:pt idx="9">
                  <c:v>Material Manufacturer</c:v>
                </c:pt>
                <c:pt idx="10">
                  <c:v>Medical Devices</c:v>
                </c:pt>
                <c:pt idx="11">
                  <c:v>Retail</c:v>
                </c:pt>
                <c:pt idx="12">
                  <c:v>Various</c:v>
                </c:pt>
              </c:strCache>
            </c:strRef>
          </c:cat>
          <c:val>
            <c:numRef>
              <c:f>'industry count'!$A$2:$A$14</c:f>
              <c:numCache>
                <c:formatCode>General</c:formatCode>
                <c:ptCount val="13"/>
                <c:pt idx="0">
                  <c:v>11</c:v>
                </c:pt>
                <c:pt idx="1">
                  <c:v>7</c:v>
                </c:pt>
                <c:pt idx="2">
                  <c:v>21</c:v>
                </c:pt>
                <c:pt idx="3">
                  <c:v>26</c:v>
                </c:pt>
                <c:pt idx="4">
                  <c:v>6</c:v>
                </c:pt>
                <c:pt idx="5">
                  <c:v>20</c:v>
                </c:pt>
                <c:pt idx="6">
                  <c:v>121</c:v>
                </c:pt>
                <c:pt idx="7">
                  <c:v>8</c:v>
                </c:pt>
                <c:pt idx="8">
                  <c:v>11</c:v>
                </c:pt>
                <c:pt idx="9">
                  <c:v>8</c:v>
                </c:pt>
                <c:pt idx="10">
                  <c:v>13</c:v>
                </c:pt>
                <c:pt idx="11">
                  <c:v>25</c:v>
                </c:pt>
                <c:pt idx="12">
                  <c:v>30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Utilized</a:t>
            </a:r>
            <a:r>
              <a:rPr lang="en-US" sz="2000" baseline="0" dirty="0"/>
              <a:t> the </a:t>
            </a:r>
            <a:r>
              <a:rPr lang="en-US" sz="2000" dirty="0"/>
              <a:t>EICC/GeSI Template</a:t>
            </a:r>
          </a:p>
        </c:rich>
      </c:tx>
      <c:layout>
        <c:manualLayout>
          <c:xMode val="edge"/>
          <c:yMode val="edge"/>
          <c:x val="9.6096079580241092E-2"/>
          <c:y val="6.3999989249345635E-2"/>
        </c:manualLayout>
      </c:layout>
      <c:overlay val="0"/>
    </c:title>
    <c:autoTitleDeleted val="0"/>
    <c:plotArea>
      <c:layout/>
      <c:pieChart>
        <c:varyColors val="1"/>
        <c:ser>
          <c:idx val="0"/>
          <c:order val="0"/>
          <c:explosion val="25"/>
          <c:dLbls>
            <c:spPr>
              <a:noFill/>
              <a:ln>
                <a:noFill/>
              </a:ln>
              <a:effectLst/>
            </c:spPr>
            <c:txPr>
              <a:bodyPr/>
              <a:lstStyle/>
              <a:p>
                <a:pPr>
                  <a:defRPr sz="2000">
                    <a:solidFill>
                      <a:schemeClr val="bg1"/>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'cmrt used'!$C$1:$C$2</c:f>
              <c:strCache>
                <c:ptCount val="2"/>
                <c:pt idx="0">
                  <c:v>Yes</c:v>
                </c:pt>
                <c:pt idx="1">
                  <c:v>No</c:v>
                </c:pt>
              </c:strCache>
            </c:strRef>
          </c:cat>
          <c:val>
            <c:numRef>
              <c:f>'cmrt used'!$B$1:$B$2</c:f>
              <c:numCache>
                <c:formatCode>0%</c:formatCode>
                <c:ptCount val="2"/>
                <c:pt idx="0">
                  <c:v>0.81107491856677527</c:v>
                </c:pt>
                <c:pt idx="1">
                  <c:v>0.18892508143322476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Companies that found 3TG</a:t>
            </a:r>
            <a:r>
              <a:rPr lang="en-US" sz="2000" baseline="0" dirty="0"/>
              <a:t> </a:t>
            </a:r>
          </a:p>
          <a:p>
            <a:pPr>
              <a:defRPr sz="2000"/>
            </a:pPr>
            <a:r>
              <a:rPr lang="en-US" sz="2000" baseline="0" dirty="0"/>
              <a:t>in the covered countries</a:t>
            </a:r>
            <a:endParaRPr lang="en-US" sz="2000" dirty="0"/>
          </a:p>
        </c:rich>
      </c:tx>
      <c:layout>
        <c:manualLayout>
          <c:xMode val="edge"/>
          <c:yMode val="edge"/>
          <c:x val="2.0512818731532856E-3"/>
          <c:y val="3.4587121008898151E-2"/>
        </c:manualLayout>
      </c:layout>
      <c:overlay val="0"/>
    </c:title>
    <c:autoTitleDeleted val="0"/>
    <c:plotArea>
      <c:layout/>
      <c:pieChart>
        <c:varyColors val="1"/>
        <c:ser>
          <c:idx val="0"/>
          <c:order val="0"/>
          <c:explosion val="25"/>
          <c:dLbls>
            <c:dLbl>
              <c:idx val="0"/>
              <c:tx>
                <c:rich>
                  <a:bodyPr/>
                  <a:lstStyle/>
                  <a:p>
                    <a:r>
                      <a:rPr lang="en-US" sz="1800" dirty="0">
                        <a:solidFill>
                          <a:schemeClr val="bg1"/>
                        </a:solidFill>
                      </a:rPr>
                      <a:t>Not stated
21%</a:t>
                    </a:r>
                    <a:endParaRPr lang="en-US"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Lst>
            </c:dLbl>
            <c:dLbl>
              <c:idx val="2"/>
              <c:spPr/>
              <c:txPr>
                <a:bodyPr/>
                <a:lstStyle/>
                <a:p>
                  <a:pPr>
                    <a:defRPr sz="1800">
                      <a:solidFill>
                        <a:schemeClr val="tx1"/>
                      </a:solidFill>
                    </a:defRPr>
                  </a:pPr>
                  <a:endParaRPr lang="fr-FR"/>
                </a:p>
              </c:txPr>
              <c:showLegendKey val="0"/>
              <c:showVal val="0"/>
              <c:showCatName val="1"/>
              <c:showSerName val="0"/>
              <c:showPercent val="1"/>
              <c:showBubbleSize val="0"/>
            </c:dLbl>
            <c:dLbl>
              <c:idx val="4"/>
              <c:layout>
                <c:manualLayout>
                  <c:x val="0.23209409463198413"/>
                  <c:y val="-1.3886592915304855E-3"/>
                </c:manualLayout>
              </c:layout>
              <c:tx>
                <c:rich>
                  <a:bodyPr/>
                  <a:lstStyle/>
                  <a:p>
                    <a:pPr>
                      <a:defRPr sz="1800">
                        <a:solidFill>
                          <a:schemeClr val="tx1"/>
                        </a:solidFill>
                      </a:defRPr>
                    </a:pPr>
                    <a:r>
                      <a:rPr lang="en-US" dirty="0" smtClean="0"/>
                      <a:t>May </a:t>
                    </a:r>
                    <a:r>
                      <a:rPr lang="en-US" dirty="0"/>
                      <a:t>have
</a:t>
                    </a:r>
                    <a:r>
                      <a:rPr lang="en-US" dirty="0" smtClean="0"/>
                      <a:t>&lt;1.0</a:t>
                    </a:r>
                    <a:r>
                      <a:rPr lang="en-US" dirty="0"/>
                      <a:t>%</a:t>
                    </a:r>
                  </a:p>
                </c:rich>
              </c:tx>
              <c:sp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800">
                    <a:solidFill>
                      <a:schemeClr val="bg1"/>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locations!$C$6:$C$10</c:f>
              <c:strCache>
                <c:ptCount val="5"/>
                <c:pt idx="0">
                  <c:v>not stated</c:v>
                </c:pt>
                <c:pt idx="1">
                  <c:v>Unknown</c:v>
                </c:pt>
                <c:pt idx="2">
                  <c:v>Yes</c:v>
                </c:pt>
                <c:pt idx="3">
                  <c:v>No</c:v>
                </c:pt>
                <c:pt idx="4">
                  <c:v>May have</c:v>
                </c:pt>
              </c:strCache>
            </c:strRef>
          </c:cat>
          <c:val>
            <c:numRef>
              <c:f>locations!$B$6:$B$10</c:f>
              <c:numCache>
                <c:formatCode>0%</c:formatCode>
                <c:ptCount val="5"/>
                <c:pt idx="0">
                  <c:v>0.20521172638436483</c:v>
                </c:pt>
                <c:pt idx="1">
                  <c:v>0.48208469055374592</c:v>
                </c:pt>
                <c:pt idx="2">
                  <c:v>6.5146579804560262E-2</c:v>
                </c:pt>
                <c:pt idx="3">
                  <c:v>0.24429967426710097</c:v>
                </c:pt>
                <c:pt idx="4" formatCode="0.00%">
                  <c:v>3.2573289902280132E-3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03B66-313A-4B18-A8F4-1C627F78A69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65D442-ACBF-4042-90B5-FC48C6E13880}">
      <dgm:prSet custT="1"/>
      <dgm:spPr>
        <a:solidFill>
          <a:schemeClr val="tx2">
            <a:lumMod val="75000"/>
          </a:schemeClr>
        </a:solidFill>
      </dgm:spPr>
      <dgm:t>
        <a:bodyPr/>
        <a:lstStyle/>
        <a:p>
          <a:pPr rtl="0"/>
          <a:r>
            <a:rPr lang="en-US" sz="1800" dirty="0" smtClean="0"/>
            <a:t>Industry Best Practice</a:t>
          </a:r>
        </a:p>
      </dgm:t>
    </dgm:pt>
    <dgm:pt modelId="{74F0755B-4224-48B5-9927-5199DBCCF907}" type="parTrans" cxnId="{E77BBEF2-4C49-4825-AE30-C2DEDDF1557F}">
      <dgm:prSet/>
      <dgm:spPr/>
      <dgm:t>
        <a:bodyPr/>
        <a:lstStyle/>
        <a:p>
          <a:endParaRPr lang="en-US"/>
        </a:p>
      </dgm:t>
    </dgm:pt>
    <dgm:pt modelId="{C1B93768-258D-4C44-8DE2-1640A4811B30}" type="sibTrans" cxnId="{E77BBEF2-4C49-4825-AE30-C2DEDDF1557F}">
      <dgm:prSet/>
      <dgm:spPr/>
      <dgm:t>
        <a:bodyPr/>
        <a:lstStyle/>
        <a:p>
          <a:endParaRPr lang="en-US"/>
        </a:p>
      </dgm:t>
    </dgm:pt>
    <dgm:pt modelId="{303A95A0-544F-4B64-ADE2-5282FC7249A3}">
      <dgm:prSet custT="1"/>
      <dgm:spPr>
        <a:solidFill>
          <a:schemeClr val="bg1">
            <a:lumMod val="75000"/>
            <a:alpha val="90000"/>
          </a:schemeClr>
        </a:solidFill>
      </dgm:spPr>
      <dgm:t>
        <a:bodyPr/>
        <a:lstStyle/>
        <a:p>
          <a:pPr rtl="0"/>
          <a:r>
            <a:rPr lang="en-US" sz="1600" dirty="0" smtClean="0">
              <a:solidFill>
                <a:schemeClr val="tx1"/>
              </a:solidFill>
            </a:rPr>
            <a:t>Recommendations/drafts information to communicate common process for the industry </a:t>
          </a:r>
          <a:endParaRPr lang="en-US" sz="1600" dirty="0">
            <a:solidFill>
              <a:schemeClr val="tx1"/>
            </a:solidFill>
          </a:endParaRPr>
        </a:p>
      </dgm:t>
    </dgm:pt>
    <dgm:pt modelId="{2DBA3489-4622-4729-894B-5B92C4A637D0}" type="parTrans" cxnId="{EB55B0BF-DE52-4D3F-82A1-DB5F15107395}">
      <dgm:prSet/>
      <dgm:spPr/>
      <dgm:t>
        <a:bodyPr/>
        <a:lstStyle/>
        <a:p>
          <a:endParaRPr lang="en-US"/>
        </a:p>
      </dgm:t>
    </dgm:pt>
    <dgm:pt modelId="{453CE1E3-7443-4497-8377-E6301653F79F}" type="sibTrans" cxnId="{EB55B0BF-DE52-4D3F-82A1-DB5F15107395}">
      <dgm:prSet/>
      <dgm:spPr/>
      <dgm:t>
        <a:bodyPr/>
        <a:lstStyle/>
        <a:p>
          <a:endParaRPr lang="en-US"/>
        </a:p>
      </dgm:t>
    </dgm:pt>
    <dgm:pt modelId="{B4A8D5FD-9A1F-4524-8E33-FD54BADFCCEF}">
      <dgm:prSet custT="1"/>
      <dgm:spPr>
        <a:solidFill>
          <a:schemeClr val="tx2">
            <a:lumMod val="75000"/>
          </a:schemeClr>
        </a:solidFill>
      </dgm:spPr>
      <dgm:t>
        <a:bodyPr/>
        <a:lstStyle/>
        <a:p>
          <a:r>
            <a:rPr lang="en-US" sz="1800" dirty="0" smtClean="0"/>
            <a:t>AIAG Smelter Engagement Team (SET)</a:t>
          </a:r>
          <a:endParaRPr lang="en-US" sz="1800" dirty="0"/>
        </a:p>
      </dgm:t>
    </dgm:pt>
    <dgm:pt modelId="{6CF4BC3A-934F-4A82-89A3-13AEF09599BF}" type="parTrans" cxnId="{CA795E28-80B3-4254-941A-683AD3795E30}">
      <dgm:prSet/>
      <dgm:spPr/>
      <dgm:t>
        <a:bodyPr/>
        <a:lstStyle/>
        <a:p>
          <a:endParaRPr lang="en-US"/>
        </a:p>
      </dgm:t>
    </dgm:pt>
    <dgm:pt modelId="{4D53AB03-8E86-4D98-9BD3-26ACC153E10B}" type="sibTrans" cxnId="{CA795E28-80B3-4254-941A-683AD3795E30}">
      <dgm:prSet/>
      <dgm:spPr/>
      <dgm:t>
        <a:bodyPr/>
        <a:lstStyle/>
        <a:p>
          <a:endParaRPr lang="en-US"/>
        </a:p>
      </dgm:t>
    </dgm:pt>
    <dgm:pt modelId="{90963178-C063-4D1E-9694-9B3375172CEA}">
      <dgm:prSet custT="1"/>
      <dgm:spPr>
        <a:solidFill>
          <a:schemeClr val="tx2">
            <a:lumMod val="75000"/>
          </a:schemeClr>
        </a:solidFill>
      </dgm:spPr>
      <dgm:t>
        <a:bodyPr/>
        <a:lstStyle/>
        <a:p>
          <a:pPr rtl="0"/>
          <a:r>
            <a:rPr lang="en-US" sz="1800" dirty="0" smtClean="0"/>
            <a:t>CFSI Engagement</a:t>
          </a:r>
        </a:p>
      </dgm:t>
    </dgm:pt>
    <dgm:pt modelId="{38C32C40-91CF-45E3-B80A-35D274E5EFE9}" type="parTrans" cxnId="{B91240AD-C825-4007-B6BB-2448FED286B6}">
      <dgm:prSet/>
      <dgm:spPr/>
      <dgm:t>
        <a:bodyPr/>
        <a:lstStyle/>
        <a:p>
          <a:endParaRPr lang="en-US"/>
        </a:p>
      </dgm:t>
    </dgm:pt>
    <dgm:pt modelId="{4BA61EC4-4C5D-4553-9963-E33B6EFB4A79}" type="sibTrans" cxnId="{B91240AD-C825-4007-B6BB-2448FED286B6}">
      <dgm:prSet/>
      <dgm:spPr/>
      <dgm:t>
        <a:bodyPr/>
        <a:lstStyle/>
        <a:p>
          <a:endParaRPr lang="en-US"/>
        </a:p>
      </dgm:t>
    </dgm:pt>
    <dgm:pt modelId="{0228F302-A5CC-49BE-AB89-4AA43E9D16DA}">
      <dgm:prSet custT="1"/>
      <dgm:spPr>
        <a:solidFill>
          <a:schemeClr val="tx2">
            <a:lumMod val="75000"/>
          </a:schemeClr>
        </a:solidFill>
      </dgm:spPr>
      <dgm:t>
        <a:bodyPr/>
        <a:lstStyle/>
        <a:p>
          <a:pPr rtl="0"/>
          <a:r>
            <a:rPr lang="en-US" sz="1800" dirty="0" smtClean="0"/>
            <a:t>Due Diligence</a:t>
          </a:r>
        </a:p>
      </dgm:t>
    </dgm:pt>
    <dgm:pt modelId="{28EF121E-845E-4157-98E3-E22A8EC58DB5}" type="parTrans" cxnId="{096CF076-9C97-4C5D-A9E7-C8702239AD9A}">
      <dgm:prSet/>
      <dgm:spPr/>
      <dgm:t>
        <a:bodyPr/>
        <a:lstStyle/>
        <a:p>
          <a:endParaRPr lang="en-US"/>
        </a:p>
      </dgm:t>
    </dgm:pt>
    <dgm:pt modelId="{0BCB2804-758E-480A-929E-787B06C5EF12}" type="sibTrans" cxnId="{096CF076-9C97-4C5D-A9E7-C8702239AD9A}">
      <dgm:prSet/>
      <dgm:spPr/>
      <dgm:t>
        <a:bodyPr/>
        <a:lstStyle/>
        <a:p>
          <a:endParaRPr lang="en-US"/>
        </a:p>
      </dgm:t>
    </dgm:pt>
    <dgm:pt modelId="{5D676021-EA67-417B-ADBC-72B801F99979}">
      <dgm:prSet custT="1"/>
      <dgm:spPr>
        <a:solidFill>
          <a:schemeClr val="tx2">
            <a:lumMod val="75000"/>
          </a:schemeClr>
        </a:solidFill>
      </dgm:spPr>
      <dgm:t>
        <a:bodyPr/>
        <a:lstStyle/>
        <a:p>
          <a:pPr rtl="0"/>
          <a:r>
            <a:rPr lang="en-US" sz="1800" dirty="0" smtClean="0"/>
            <a:t>Communications/Events</a:t>
          </a:r>
        </a:p>
      </dgm:t>
    </dgm:pt>
    <dgm:pt modelId="{93EC3558-4A60-4BAB-B128-2BF327680629}" type="parTrans" cxnId="{9E10DA33-7A58-46E0-A14D-0A1D3B453A55}">
      <dgm:prSet/>
      <dgm:spPr/>
      <dgm:t>
        <a:bodyPr/>
        <a:lstStyle/>
        <a:p>
          <a:endParaRPr lang="en-US"/>
        </a:p>
      </dgm:t>
    </dgm:pt>
    <dgm:pt modelId="{09E848AE-9B43-40C2-8320-E55DF2343D17}" type="sibTrans" cxnId="{9E10DA33-7A58-46E0-A14D-0A1D3B453A55}">
      <dgm:prSet/>
      <dgm:spPr/>
      <dgm:t>
        <a:bodyPr/>
        <a:lstStyle/>
        <a:p>
          <a:endParaRPr lang="en-US"/>
        </a:p>
      </dgm:t>
    </dgm:pt>
    <dgm:pt modelId="{8FDA93B0-B4D7-4D48-A112-B87F7ACDF8A5}">
      <dgm:prSet custT="1"/>
      <dgm:spPr>
        <a:solidFill>
          <a:schemeClr val="bg1">
            <a:lumMod val="75000"/>
          </a:schemeClr>
        </a:solidFill>
      </dgm:spPr>
      <dgm:t>
        <a:bodyPr/>
        <a:lstStyle/>
        <a:p>
          <a:pPr rtl="0"/>
          <a:r>
            <a:rPr lang="en-US" sz="1600" dirty="0" smtClean="0"/>
            <a:t>Creates/supports initiatives to develop tools &amp; resources to assist companies in their reporting processes</a:t>
          </a:r>
        </a:p>
      </dgm:t>
    </dgm:pt>
    <dgm:pt modelId="{0F0DA295-7DF6-44FB-A29D-BDC398AB1DD1}" type="parTrans" cxnId="{B46C351C-8C72-4524-ABE1-AC15220DE98C}">
      <dgm:prSet/>
      <dgm:spPr/>
      <dgm:t>
        <a:bodyPr/>
        <a:lstStyle/>
        <a:p>
          <a:endParaRPr lang="en-US"/>
        </a:p>
      </dgm:t>
    </dgm:pt>
    <dgm:pt modelId="{77F0B18E-F6F7-40FD-B5D4-0268CCF909FB}" type="sibTrans" cxnId="{B46C351C-8C72-4524-ABE1-AC15220DE98C}">
      <dgm:prSet/>
      <dgm:spPr/>
      <dgm:t>
        <a:bodyPr/>
        <a:lstStyle/>
        <a:p>
          <a:endParaRPr lang="en-US"/>
        </a:p>
      </dgm:t>
    </dgm:pt>
    <dgm:pt modelId="{DF8A512E-E5FE-47F0-8551-E1A5AA072E6A}">
      <dgm:prSet custT="1"/>
      <dgm:spPr>
        <a:solidFill>
          <a:schemeClr val="bg1">
            <a:lumMod val="75000"/>
          </a:schemeClr>
        </a:solidFill>
      </dgm:spPr>
      <dgm:t>
        <a:bodyPr/>
        <a:lstStyle/>
        <a:p>
          <a:pPr rtl="0"/>
          <a:r>
            <a:rPr lang="en-US" sz="1600" dirty="0" smtClean="0"/>
            <a:t>Develops strategies for CMWG stakeholder outreach; identifies potential target audiences and communication opportunities(e.g., events, media, etc.)</a:t>
          </a:r>
        </a:p>
      </dgm:t>
    </dgm:pt>
    <dgm:pt modelId="{B1038A62-4E86-4B57-87BA-534814C4E8FE}" type="parTrans" cxnId="{975AAF97-9267-445D-B668-A6089A9BE2AB}">
      <dgm:prSet/>
      <dgm:spPr/>
      <dgm:t>
        <a:bodyPr/>
        <a:lstStyle/>
        <a:p>
          <a:endParaRPr lang="en-US"/>
        </a:p>
      </dgm:t>
    </dgm:pt>
    <dgm:pt modelId="{60953EA9-C9A5-4EB4-A696-504F394742F1}" type="sibTrans" cxnId="{975AAF97-9267-445D-B668-A6089A9BE2AB}">
      <dgm:prSet/>
      <dgm:spPr/>
      <dgm:t>
        <a:bodyPr/>
        <a:lstStyle/>
        <a:p>
          <a:endParaRPr lang="en-US"/>
        </a:p>
      </dgm:t>
    </dgm:pt>
    <dgm:pt modelId="{DAE1C33C-CBFC-4E3D-B689-5671A3AC756A}">
      <dgm:prSet custT="1"/>
      <dgm:spPr>
        <a:solidFill>
          <a:schemeClr val="bg1">
            <a:lumMod val="75000"/>
          </a:schemeClr>
        </a:solidFill>
      </dgm:spPr>
      <dgm:t>
        <a:bodyPr/>
        <a:lstStyle/>
        <a:p>
          <a:pPr algn="l" rtl="0"/>
          <a:r>
            <a:rPr lang="en-US" sz="1500" dirty="0" smtClean="0"/>
            <a:t>Participates in key Conflict Free Sourcing </a:t>
          </a:r>
          <a:r>
            <a:rPr lang="en-US" sz="1500" smtClean="0"/>
            <a:t>Initiative (CFSI</a:t>
          </a:r>
          <a:r>
            <a:rPr lang="en-US" sz="1500" dirty="0" smtClean="0"/>
            <a:t>) groups to foster cross-industry engagement on smelter audit certifications and other conflict mineral reporting processes</a:t>
          </a:r>
        </a:p>
      </dgm:t>
    </dgm:pt>
    <dgm:pt modelId="{89BB43E6-9105-40E5-92FD-FA27181397C0}" type="parTrans" cxnId="{0F2262AB-DAFF-4E1B-93C4-49D01AF5BA59}">
      <dgm:prSet/>
      <dgm:spPr/>
      <dgm:t>
        <a:bodyPr/>
        <a:lstStyle/>
        <a:p>
          <a:endParaRPr lang="en-US"/>
        </a:p>
      </dgm:t>
    </dgm:pt>
    <dgm:pt modelId="{BBAC5E0F-79B4-4EDD-8131-D94B3960FBC4}" type="sibTrans" cxnId="{0F2262AB-DAFF-4E1B-93C4-49D01AF5BA59}">
      <dgm:prSet/>
      <dgm:spPr/>
      <dgm:t>
        <a:bodyPr/>
        <a:lstStyle/>
        <a:p>
          <a:endParaRPr lang="en-US"/>
        </a:p>
      </dgm:t>
    </dgm:pt>
    <dgm:pt modelId="{890DABC0-F880-42A9-85EA-567D5EBC3BBF}">
      <dgm:prSet custT="1"/>
      <dgm:spPr>
        <a:solidFill>
          <a:schemeClr val="bg1">
            <a:lumMod val="75000"/>
          </a:schemeClr>
        </a:solidFill>
      </dgm:spPr>
      <dgm:t>
        <a:bodyPr/>
        <a:lstStyle/>
        <a:p>
          <a:r>
            <a:rPr lang="en-US" sz="1600" dirty="0" smtClean="0"/>
            <a:t>Conducts research &amp; outreach encouraging smelters to participate in CFSI</a:t>
          </a:r>
          <a:endParaRPr lang="en-US" sz="1600" dirty="0"/>
        </a:p>
      </dgm:t>
    </dgm:pt>
    <dgm:pt modelId="{FD719E07-BE25-4938-A989-E21D1269E814}" type="parTrans" cxnId="{938F9A8E-766D-43D9-89F6-D44D7FF3F01F}">
      <dgm:prSet/>
      <dgm:spPr/>
      <dgm:t>
        <a:bodyPr/>
        <a:lstStyle/>
        <a:p>
          <a:endParaRPr lang="en-US"/>
        </a:p>
      </dgm:t>
    </dgm:pt>
    <dgm:pt modelId="{0CAF5132-D1E3-42F2-B80A-4BD0F5800885}" type="sibTrans" cxnId="{938F9A8E-766D-43D9-89F6-D44D7FF3F01F}">
      <dgm:prSet/>
      <dgm:spPr/>
      <dgm:t>
        <a:bodyPr/>
        <a:lstStyle/>
        <a:p>
          <a:endParaRPr lang="en-US"/>
        </a:p>
      </dgm:t>
    </dgm:pt>
    <dgm:pt modelId="{A5BB0356-73DC-46B7-B637-D3B90C1EC503}" type="pres">
      <dgm:prSet presAssocID="{56703B66-313A-4B18-A8F4-1C627F78A695}" presName="Name0" presStyleCnt="0">
        <dgm:presLayoutVars>
          <dgm:dir/>
          <dgm:animLvl val="lvl"/>
          <dgm:resizeHandles val="exact"/>
        </dgm:presLayoutVars>
      </dgm:prSet>
      <dgm:spPr/>
      <dgm:t>
        <a:bodyPr/>
        <a:lstStyle/>
        <a:p>
          <a:endParaRPr lang="en-US"/>
        </a:p>
      </dgm:t>
    </dgm:pt>
    <dgm:pt modelId="{2F2431DF-D49A-4CD3-A4B4-616049E23530}" type="pres">
      <dgm:prSet presAssocID="{B4A8D5FD-9A1F-4524-8E33-FD54BADFCCEF}" presName="linNode" presStyleCnt="0"/>
      <dgm:spPr/>
    </dgm:pt>
    <dgm:pt modelId="{37039EA5-65FC-4ABE-821E-5622C175C195}" type="pres">
      <dgm:prSet presAssocID="{B4A8D5FD-9A1F-4524-8E33-FD54BADFCCEF}" presName="parentText" presStyleLbl="node1" presStyleIdx="0" presStyleCnt="5">
        <dgm:presLayoutVars>
          <dgm:chMax val="1"/>
          <dgm:bulletEnabled val="1"/>
        </dgm:presLayoutVars>
      </dgm:prSet>
      <dgm:spPr/>
      <dgm:t>
        <a:bodyPr/>
        <a:lstStyle/>
        <a:p>
          <a:endParaRPr lang="en-US"/>
        </a:p>
      </dgm:t>
    </dgm:pt>
    <dgm:pt modelId="{F69D752F-2F24-452E-9B91-A26B6428738E}" type="pres">
      <dgm:prSet presAssocID="{B4A8D5FD-9A1F-4524-8E33-FD54BADFCCEF}" presName="descendantText" presStyleLbl="alignAccFollowNode1" presStyleIdx="0" presStyleCnt="5">
        <dgm:presLayoutVars>
          <dgm:bulletEnabled val="1"/>
        </dgm:presLayoutVars>
      </dgm:prSet>
      <dgm:spPr/>
      <dgm:t>
        <a:bodyPr/>
        <a:lstStyle/>
        <a:p>
          <a:endParaRPr lang="en-US"/>
        </a:p>
      </dgm:t>
    </dgm:pt>
    <dgm:pt modelId="{B34C0E57-38C8-4742-8E5C-CDB5FF97FE9C}" type="pres">
      <dgm:prSet presAssocID="{4D53AB03-8E86-4D98-9BD3-26ACC153E10B}" presName="sp" presStyleCnt="0"/>
      <dgm:spPr/>
    </dgm:pt>
    <dgm:pt modelId="{F46D964D-F5E0-470D-AE08-B97EEF7E4BE0}" type="pres">
      <dgm:prSet presAssocID="{90963178-C063-4D1E-9694-9B3375172CEA}" presName="linNode" presStyleCnt="0"/>
      <dgm:spPr/>
    </dgm:pt>
    <dgm:pt modelId="{D0B9AF7E-BF7C-4B6F-AC92-102F928A50B7}" type="pres">
      <dgm:prSet presAssocID="{90963178-C063-4D1E-9694-9B3375172CEA}" presName="parentText" presStyleLbl="node1" presStyleIdx="1" presStyleCnt="5">
        <dgm:presLayoutVars>
          <dgm:chMax val="1"/>
          <dgm:bulletEnabled val="1"/>
        </dgm:presLayoutVars>
      </dgm:prSet>
      <dgm:spPr/>
      <dgm:t>
        <a:bodyPr/>
        <a:lstStyle/>
        <a:p>
          <a:endParaRPr lang="en-US"/>
        </a:p>
      </dgm:t>
    </dgm:pt>
    <dgm:pt modelId="{FB5E0868-338E-4FB0-9CC3-424B84667AF2}" type="pres">
      <dgm:prSet presAssocID="{90963178-C063-4D1E-9694-9B3375172CEA}" presName="descendantText" presStyleLbl="alignAccFollowNode1" presStyleIdx="1" presStyleCnt="5" custLinFactNeighborX="656" custLinFactNeighborY="-6036">
        <dgm:presLayoutVars>
          <dgm:bulletEnabled val="1"/>
        </dgm:presLayoutVars>
      </dgm:prSet>
      <dgm:spPr/>
      <dgm:t>
        <a:bodyPr/>
        <a:lstStyle/>
        <a:p>
          <a:endParaRPr lang="en-US"/>
        </a:p>
      </dgm:t>
    </dgm:pt>
    <dgm:pt modelId="{6A31703C-981B-4A83-9109-B9B475EA6400}" type="pres">
      <dgm:prSet presAssocID="{4BA61EC4-4C5D-4553-9963-E33B6EFB4A79}" presName="sp" presStyleCnt="0"/>
      <dgm:spPr/>
    </dgm:pt>
    <dgm:pt modelId="{C420AF5D-D831-4F66-970B-6308190E0E23}" type="pres">
      <dgm:prSet presAssocID="{5D676021-EA67-417B-ADBC-72B801F99979}" presName="linNode" presStyleCnt="0"/>
      <dgm:spPr/>
    </dgm:pt>
    <dgm:pt modelId="{CE75D3C7-0A82-4AA8-A145-7273D772AE59}" type="pres">
      <dgm:prSet presAssocID="{5D676021-EA67-417B-ADBC-72B801F99979}" presName="parentText" presStyleLbl="node1" presStyleIdx="2" presStyleCnt="5">
        <dgm:presLayoutVars>
          <dgm:chMax val="1"/>
          <dgm:bulletEnabled val="1"/>
        </dgm:presLayoutVars>
      </dgm:prSet>
      <dgm:spPr/>
      <dgm:t>
        <a:bodyPr/>
        <a:lstStyle/>
        <a:p>
          <a:endParaRPr lang="en-US"/>
        </a:p>
      </dgm:t>
    </dgm:pt>
    <dgm:pt modelId="{DFBF215A-E87B-4017-A5B0-20A31B0C2B93}" type="pres">
      <dgm:prSet presAssocID="{5D676021-EA67-417B-ADBC-72B801F99979}" presName="descendantText" presStyleLbl="alignAccFollowNode1" presStyleIdx="2" presStyleCnt="5">
        <dgm:presLayoutVars>
          <dgm:bulletEnabled val="1"/>
        </dgm:presLayoutVars>
      </dgm:prSet>
      <dgm:spPr/>
      <dgm:t>
        <a:bodyPr/>
        <a:lstStyle/>
        <a:p>
          <a:endParaRPr lang="en-US"/>
        </a:p>
      </dgm:t>
    </dgm:pt>
    <dgm:pt modelId="{8DEA7CA3-C176-4856-8717-5EFBA8DE991D}" type="pres">
      <dgm:prSet presAssocID="{09E848AE-9B43-40C2-8320-E55DF2343D17}" presName="sp" presStyleCnt="0"/>
      <dgm:spPr/>
    </dgm:pt>
    <dgm:pt modelId="{FBF3BDA9-F56E-4128-9D95-DAED7168EEE0}" type="pres">
      <dgm:prSet presAssocID="{0228F302-A5CC-49BE-AB89-4AA43E9D16DA}" presName="linNode" presStyleCnt="0"/>
      <dgm:spPr/>
    </dgm:pt>
    <dgm:pt modelId="{A428857F-10FA-405C-9340-2BDED206E887}" type="pres">
      <dgm:prSet presAssocID="{0228F302-A5CC-49BE-AB89-4AA43E9D16DA}" presName="parentText" presStyleLbl="node1" presStyleIdx="3" presStyleCnt="5">
        <dgm:presLayoutVars>
          <dgm:chMax val="1"/>
          <dgm:bulletEnabled val="1"/>
        </dgm:presLayoutVars>
      </dgm:prSet>
      <dgm:spPr/>
      <dgm:t>
        <a:bodyPr/>
        <a:lstStyle/>
        <a:p>
          <a:endParaRPr lang="en-US"/>
        </a:p>
      </dgm:t>
    </dgm:pt>
    <dgm:pt modelId="{BE97CAA7-8A82-4F5A-BCAA-113454493EC6}" type="pres">
      <dgm:prSet presAssocID="{0228F302-A5CC-49BE-AB89-4AA43E9D16DA}" presName="descendantText" presStyleLbl="alignAccFollowNode1" presStyleIdx="3" presStyleCnt="5">
        <dgm:presLayoutVars>
          <dgm:bulletEnabled val="1"/>
        </dgm:presLayoutVars>
      </dgm:prSet>
      <dgm:spPr/>
      <dgm:t>
        <a:bodyPr/>
        <a:lstStyle/>
        <a:p>
          <a:endParaRPr lang="en-US"/>
        </a:p>
      </dgm:t>
    </dgm:pt>
    <dgm:pt modelId="{671081F7-951F-479A-8E7C-1BCD4C8707F5}" type="pres">
      <dgm:prSet presAssocID="{0BCB2804-758E-480A-929E-787B06C5EF12}" presName="sp" presStyleCnt="0"/>
      <dgm:spPr/>
    </dgm:pt>
    <dgm:pt modelId="{D8174D88-937F-410D-AA5F-4D7B86764025}" type="pres">
      <dgm:prSet presAssocID="{0D65D442-ACBF-4042-90B5-FC48C6E13880}" presName="linNode" presStyleCnt="0"/>
      <dgm:spPr/>
      <dgm:t>
        <a:bodyPr/>
        <a:lstStyle/>
        <a:p>
          <a:endParaRPr lang="en-US"/>
        </a:p>
      </dgm:t>
    </dgm:pt>
    <dgm:pt modelId="{742B58D9-252D-4126-84ED-6AE2CB32ADED}" type="pres">
      <dgm:prSet presAssocID="{0D65D442-ACBF-4042-90B5-FC48C6E13880}" presName="parentText" presStyleLbl="node1" presStyleIdx="4" presStyleCnt="5" custLinFactNeighborY="-7786">
        <dgm:presLayoutVars>
          <dgm:chMax val="1"/>
          <dgm:bulletEnabled val="1"/>
        </dgm:presLayoutVars>
      </dgm:prSet>
      <dgm:spPr/>
      <dgm:t>
        <a:bodyPr/>
        <a:lstStyle/>
        <a:p>
          <a:endParaRPr lang="en-US"/>
        </a:p>
      </dgm:t>
    </dgm:pt>
    <dgm:pt modelId="{C7A68F92-B79D-485A-A9F1-012200B01AD1}" type="pres">
      <dgm:prSet presAssocID="{0D65D442-ACBF-4042-90B5-FC48C6E13880}" presName="descendantText" presStyleLbl="alignAccFollowNode1" presStyleIdx="4" presStyleCnt="5">
        <dgm:presLayoutVars>
          <dgm:bulletEnabled val="1"/>
        </dgm:presLayoutVars>
      </dgm:prSet>
      <dgm:spPr/>
      <dgm:t>
        <a:bodyPr/>
        <a:lstStyle/>
        <a:p>
          <a:endParaRPr lang="en-US"/>
        </a:p>
      </dgm:t>
    </dgm:pt>
  </dgm:ptLst>
  <dgm:cxnLst>
    <dgm:cxn modelId="{968A040E-3D4E-44CA-9A1E-89ACF2EAA2F1}" type="presOf" srcId="{0228F302-A5CC-49BE-AB89-4AA43E9D16DA}" destId="{A428857F-10FA-405C-9340-2BDED206E887}" srcOrd="0" destOrd="0" presId="urn:microsoft.com/office/officeart/2005/8/layout/vList5"/>
    <dgm:cxn modelId="{938F9A8E-766D-43D9-89F6-D44D7FF3F01F}" srcId="{B4A8D5FD-9A1F-4524-8E33-FD54BADFCCEF}" destId="{890DABC0-F880-42A9-85EA-567D5EBC3BBF}" srcOrd="0" destOrd="0" parTransId="{FD719E07-BE25-4938-A989-E21D1269E814}" sibTransId="{0CAF5132-D1E3-42F2-B80A-4BD0F5800885}"/>
    <dgm:cxn modelId="{5F249590-FDCF-4A1D-957C-D85B683C1669}" type="presOf" srcId="{B4A8D5FD-9A1F-4524-8E33-FD54BADFCCEF}" destId="{37039EA5-65FC-4ABE-821E-5622C175C195}" srcOrd="0" destOrd="0" presId="urn:microsoft.com/office/officeart/2005/8/layout/vList5"/>
    <dgm:cxn modelId="{9E10DA33-7A58-46E0-A14D-0A1D3B453A55}" srcId="{56703B66-313A-4B18-A8F4-1C627F78A695}" destId="{5D676021-EA67-417B-ADBC-72B801F99979}" srcOrd="2" destOrd="0" parTransId="{93EC3558-4A60-4BAB-B128-2BF327680629}" sibTransId="{09E848AE-9B43-40C2-8320-E55DF2343D17}"/>
    <dgm:cxn modelId="{CA795E28-80B3-4254-941A-683AD3795E30}" srcId="{56703B66-313A-4B18-A8F4-1C627F78A695}" destId="{B4A8D5FD-9A1F-4524-8E33-FD54BADFCCEF}" srcOrd="0" destOrd="0" parTransId="{6CF4BC3A-934F-4A82-89A3-13AEF09599BF}" sibTransId="{4D53AB03-8E86-4D98-9BD3-26ACC153E10B}"/>
    <dgm:cxn modelId="{E77BBEF2-4C49-4825-AE30-C2DEDDF1557F}" srcId="{56703B66-313A-4B18-A8F4-1C627F78A695}" destId="{0D65D442-ACBF-4042-90B5-FC48C6E13880}" srcOrd="4" destOrd="0" parTransId="{74F0755B-4224-48B5-9927-5199DBCCF907}" sibTransId="{C1B93768-258D-4C44-8DE2-1640A4811B30}"/>
    <dgm:cxn modelId="{B91240AD-C825-4007-B6BB-2448FED286B6}" srcId="{56703B66-313A-4B18-A8F4-1C627F78A695}" destId="{90963178-C063-4D1E-9694-9B3375172CEA}" srcOrd="1" destOrd="0" parTransId="{38C32C40-91CF-45E3-B80A-35D274E5EFE9}" sibTransId="{4BA61EC4-4C5D-4553-9963-E33B6EFB4A79}"/>
    <dgm:cxn modelId="{035CD4B5-093D-41AD-A995-0D787FF01AC5}" type="presOf" srcId="{8FDA93B0-B4D7-4D48-A112-B87F7ACDF8A5}" destId="{BE97CAA7-8A82-4F5A-BCAA-113454493EC6}" srcOrd="0" destOrd="0" presId="urn:microsoft.com/office/officeart/2005/8/layout/vList5"/>
    <dgm:cxn modelId="{CFDE1663-79C7-43E8-BB8C-06D82738CA9F}" type="presOf" srcId="{DAE1C33C-CBFC-4E3D-B689-5671A3AC756A}" destId="{FB5E0868-338E-4FB0-9CC3-424B84667AF2}" srcOrd="0" destOrd="0" presId="urn:microsoft.com/office/officeart/2005/8/layout/vList5"/>
    <dgm:cxn modelId="{EB55B0BF-DE52-4D3F-82A1-DB5F15107395}" srcId="{0D65D442-ACBF-4042-90B5-FC48C6E13880}" destId="{303A95A0-544F-4B64-ADE2-5282FC7249A3}" srcOrd="0" destOrd="0" parTransId="{2DBA3489-4622-4729-894B-5B92C4A637D0}" sibTransId="{453CE1E3-7443-4497-8377-E6301653F79F}"/>
    <dgm:cxn modelId="{7F716E7A-8363-4680-9D59-3754974A93BA}" type="presOf" srcId="{DF8A512E-E5FE-47F0-8551-E1A5AA072E6A}" destId="{DFBF215A-E87B-4017-A5B0-20A31B0C2B93}" srcOrd="0" destOrd="0" presId="urn:microsoft.com/office/officeart/2005/8/layout/vList5"/>
    <dgm:cxn modelId="{099DC7D4-2522-4774-AB5F-DD6E9CE9B4E5}" type="presOf" srcId="{303A95A0-544F-4B64-ADE2-5282FC7249A3}" destId="{C7A68F92-B79D-485A-A9F1-012200B01AD1}" srcOrd="0" destOrd="0" presId="urn:microsoft.com/office/officeart/2005/8/layout/vList5"/>
    <dgm:cxn modelId="{AE7A2510-DB2B-438A-954E-2366F54B2393}" type="presOf" srcId="{5D676021-EA67-417B-ADBC-72B801F99979}" destId="{CE75D3C7-0A82-4AA8-A145-7273D772AE59}" srcOrd="0" destOrd="0" presId="urn:microsoft.com/office/officeart/2005/8/layout/vList5"/>
    <dgm:cxn modelId="{975AAF97-9267-445D-B668-A6089A9BE2AB}" srcId="{5D676021-EA67-417B-ADBC-72B801F99979}" destId="{DF8A512E-E5FE-47F0-8551-E1A5AA072E6A}" srcOrd="0" destOrd="0" parTransId="{B1038A62-4E86-4B57-87BA-534814C4E8FE}" sibTransId="{60953EA9-C9A5-4EB4-A696-504F394742F1}"/>
    <dgm:cxn modelId="{465B69B3-70BF-4601-8E50-0ACF009206AC}" type="presOf" srcId="{90963178-C063-4D1E-9694-9B3375172CEA}" destId="{D0B9AF7E-BF7C-4B6F-AC92-102F928A50B7}" srcOrd="0" destOrd="0" presId="urn:microsoft.com/office/officeart/2005/8/layout/vList5"/>
    <dgm:cxn modelId="{B46C351C-8C72-4524-ABE1-AC15220DE98C}" srcId="{0228F302-A5CC-49BE-AB89-4AA43E9D16DA}" destId="{8FDA93B0-B4D7-4D48-A112-B87F7ACDF8A5}" srcOrd="0" destOrd="0" parTransId="{0F0DA295-7DF6-44FB-A29D-BDC398AB1DD1}" sibTransId="{77F0B18E-F6F7-40FD-B5D4-0268CCF909FB}"/>
    <dgm:cxn modelId="{FD03D494-BE02-41B8-86C7-66D9A935835D}" type="presOf" srcId="{56703B66-313A-4B18-A8F4-1C627F78A695}" destId="{A5BB0356-73DC-46B7-B637-D3B90C1EC503}" srcOrd="0" destOrd="0" presId="urn:microsoft.com/office/officeart/2005/8/layout/vList5"/>
    <dgm:cxn modelId="{0F2262AB-DAFF-4E1B-93C4-49D01AF5BA59}" srcId="{90963178-C063-4D1E-9694-9B3375172CEA}" destId="{DAE1C33C-CBFC-4E3D-B689-5671A3AC756A}" srcOrd="0" destOrd="0" parTransId="{89BB43E6-9105-40E5-92FD-FA27181397C0}" sibTransId="{BBAC5E0F-79B4-4EDD-8131-D94B3960FBC4}"/>
    <dgm:cxn modelId="{82C355CF-EF65-458C-A0C6-19C24FC790FF}" type="presOf" srcId="{0D65D442-ACBF-4042-90B5-FC48C6E13880}" destId="{742B58D9-252D-4126-84ED-6AE2CB32ADED}" srcOrd="0" destOrd="0" presId="urn:microsoft.com/office/officeart/2005/8/layout/vList5"/>
    <dgm:cxn modelId="{096CF076-9C97-4C5D-A9E7-C8702239AD9A}" srcId="{56703B66-313A-4B18-A8F4-1C627F78A695}" destId="{0228F302-A5CC-49BE-AB89-4AA43E9D16DA}" srcOrd="3" destOrd="0" parTransId="{28EF121E-845E-4157-98E3-E22A8EC58DB5}" sibTransId="{0BCB2804-758E-480A-929E-787B06C5EF12}"/>
    <dgm:cxn modelId="{A4C044CD-AFE7-4BEE-AB1B-FAB4C11C8609}" type="presOf" srcId="{890DABC0-F880-42A9-85EA-567D5EBC3BBF}" destId="{F69D752F-2F24-452E-9B91-A26B6428738E}" srcOrd="0" destOrd="0" presId="urn:microsoft.com/office/officeart/2005/8/layout/vList5"/>
    <dgm:cxn modelId="{1C5F5D08-0B1A-4154-AC94-A97F1ADDB537}" type="presParOf" srcId="{A5BB0356-73DC-46B7-B637-D3B90C1EC503}" destId="{2F2431DF-D49A-4CD3-A4B4-616049E23530}" srcOrd="0" destOrd="0" presId="urn:microsoft.com/office/officeart/2005/8/layout/vList5"/>
    <dgm:cxn modelId="{EC2E2388-BE68-4975-85A0-449FE236A971}" type="presParOf" srcId="{2F2431DF-D49A-4CD3-A4B4-616049E23530}" destId="{37039EA5-65FC-4ABE-821E-5622C175C195}" srcOrd="0" destOrd="0" presId="urn:microsoft.com/office/officeart/2005/8/layout/vList5"/>
    <dgm:cxn modelId="{5C4B071B-9749-4C06-A09B-8710C85D99C7}" type="presParOf" srcId="{2F2431DF-D49A-4CD3-A4B4-616049E23530}" destId="{F69D752F-2F24-452E-9B91-A26B6428738E}" srcOrd="1" destOrd="0" presId="urn:microsoft.com/office/officeart/2005/8/layout/vList5"/>
    <dgm:cxn modelId="{9D867D72-DF9C-4BE7-BA8D-A746C021E164}" type="presParOf" srcId="{A5BB0356-73DC-46B7-B637-D3B90C1EC503}" destId="{B34C0E57-38C8-4742-8E5C-CDB5FF97FE9C}" srcOrd="1" destOrd="0" presId="urn:microsoft.com/office/officeart/2005/8/layout/vList5"/>
    <dgm:cxn modelId="{E93BE430-9A80-47F6-ABFA-D0FF375E2417}" type="presParOf" srcId="{A5BB0356-73DC-46B7-B637-D3B90C1EC503}" destId="{F46D964D-F5E0-470D-AE08-B97EEF7E4BE0}" srcOrd="2" destOrd="0" presId="urn:microsoft.com/office/officeart/2005/8/layout/vList5"/>
    <dgm:cxn modelId="{C25841C8-D522-4EC8-8F4B-3EECCCDE2E90}" type="presParOf" srcId="{F46D964D-F5E0-470D-AE08-B97EEF7E4BE0}" destId="{D0B9AF7E-BF7C-4B6F-AC92-102F928A50B7}" srcOrd="0" destOrd="0" presId="urn:microsoft.com/office/officeart/2005/8/layout/vList5"/>
    <dgm:cxn modelId="{507604B8-1F6D-4C90-A01B-E63CC57E1F3B}" type="presParOf" srcId="{F46D964D-F5E0-470D-AE08-B97EEF7E4BE0}" destId="{FB5E0868-338E-4FB0-9CC3-424B84667AF2}" srcOrd="1" destOrd="0" presId="urn:microsoft.com/office/officeart/2005/8/layout/vList5"/>
    <dgm:cxn modelId="{75FB3CB9-DB23-4439-8CCA-F6E4694B0714}" type="presParOf" srcId="{A5BB0356-73DC-46B7-B637-D3B90C1EC503}" destId="{6A31703C-981B-4A83-9109-B9B475EA6400}" srcOrd="3" destOrd="0" presId="urn:microsoft.com/office/officeart/2005/8/layout/vList5"/>
    <dgm:cxn modelId="{86AB111C-3988-4188-A611-1A42286EA675}" type="presParOf" srcId="{A5BB0356-73DC-46B7-B637-D3B90C1EC503}" destId="{C420AF5D-D831-4F66-970B-6308190E0E23}" srcOrd="4" destOrd="0" presId="urn:microsoft.com/office/officeart/2005/8/layout/vList5"/>
    <dgm:cxn modelId="{FE69F494-DBAB-4226-9ACC-F217B8CD42F1}" type="presParOf" srcId="{C420AF5D-D831-4F66-970B-6308190E0E23}" destId="{CE75D3C7-0A82-4AA8-A145-7273D772AE59}" srcOrd="0" destOrd="0" presId="urn:microsoft.com/office/officeart/2005/8/layout/vList5"/>
    <dgm:cxn modelId="{66F9683A-B248-4619-920D-FA49C2420F73}" type="presParOf" srcId="{C420AF5D-D831-4F66-970B-6308190E0E23}" destId="{DFBF215A-E87B-4017-A5B0-20A31B0C2B93}" srcOrd="1" destOrd="0" presId="urn:microsoft.com/office/officeart/2005/8/layout/vList5"/>
    <dgm:cxn modelId="{4696BE17-C1E9-4D8A-B02E-E018D45E473E}" type="presParOf" srcId="{A5BB0356-73DC-46B7-B637-D3B90C1EC503}" destId="{8DEA7CA3-C176-4856-8717-5EFBA8DE991D}" srcOrd="5" destOrd="0" presId="urn:microsoft.com/office/officeart/2005/8/layout/vList5"/>
    <dgm:cxn modelId="{6F02F3BF-39F4-4899-B248-9962FFC1B4C7}" type="presParOf" srcId="{A5BB0356-73DC-46B7-B637-D3B90C1EC503}" destId="{FBF3BDA9-F56E-4128-9D95-DAED7168EEE0}" srcOrd="6" destOrd="0" presId="urn:microsoft.com/office/officeart/2005/8/layout/vList5"/>
    <dgm:cxn modelId="{CAD854A2-B860-4DC0-B369-92E2829ADDD0}" type="presParOf" srcId="{FBF3BDA9-F56E-4128-9D95-DAED7168EEE0}" destId="{A428857F-10FA-405C-9340-2BDED206E887}" srcOrd="0" destOrd="0" presId="urn:microsoft.com/office/officeart/2005/8/layout/vList5"/>
    <dgm:cxn modelId="{56AC9567-94CE-4238-ADFC-8E38267C0348}" type="presParOf" srcId="{FBF3BDA9-F56E-4128-9D95-DAED7168EEE0}" destId="{BE97CAA7-8A82-4F5A-BCAA-113454493EC6}" srcOrd="1" destOrd="0" presId="urn:microsoft.com/office/officeart/2005/8/layout/vList5"/>
    <dgm:cxn modelId="{CEAC680F-CAA5-4ACE-855A-84FD5E9E6839}" type="presParOf" srcId="{A5BB0356-73DC-46B7-B637-D3B90C1EC503}" destId="{671081F7-951F-479A-8E7C-1BCD4C8707F5}" srcOrd="7" destOrd="0" presId="urn:microsoft.com/office/officeart/2005/8/layout/vList5"/>
    <dgm:cxn modelId="{F4D75A7C-DEEB-438B-8F23-1D8E22866262}" type="presParOf" srcId="{A5BB0356-73DC-46B7-B637-D3B90C1EC503}" destId="{D8174D88-937F-410D-AA5F-4D7B86764025}" srcOrd="8" destOrd="0" presId="urn:microsoft.com/office/officeart/2005/8/layout/vList5"/>
    <dgm:cxn modelId="{38F7BD6E-5B29-4573-9838-4DF1127263E1}" type="presParOf" srcId="{D8174D88-937F-410D-AA5F-4D7B86764025}" destId="{742B58D9-252D-4126-84ED-6AE2CB32ADED}" srcOrd="0" destOrd="0" presId="urn:microsoft.com/office/officeart/2005/8/layout/vList5"/>
    <dgm:cxn modelId="{089EF9A2-0916-4589-A354-F7679035D6A4}" type="presParOf" srcId="{D8174D88-937F-410D-AA5F-4D7B86764025}" destId="{C7A68F92-B79D-485A-A9F1-012200B01AD1}"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03B66-313A-4B18-A8F4-1C627F78A69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069D42-6969-4901-9F68-5425BA320454}">
      <dgm:prSet custT="1"/>
      <dgm:spPr>
        <a:solidFill>
          <a:schemeClr val="tx2">
            <a:lumMod val="75000"/>
          </a:schemeClr>
        </a:solidFill>
      </dgm:spPr>
      <dgm:t>
        <a:bodyPr/>
        <a:lstStyle/>
        <a:p>
          <a:pPr rtl="0"/>
          <a:r>
            <a:rPr lang="en-US" sz="1800" dirty="0" smtClean="0"/>
            <a:t>iPCMP User Group</a:t>
          </a:r>
          <a:endParaRPr lang="en-US" sz="1800" dirty="0"/>
        </a:p>
      </dgm:t>
    </dgm:pt>
    <dgm:pt modelId="{DC636773-BB93-4E95-B56F-95BDC99B169D}" type="parTrans" cxnId="{0E46B00D-99E7-4096-B506-6A2E4C69819A}">
      <dgm:prSet/>
      <dgm:spPr/>
      <dgm:t>
        <a:bodyPr/>
        <a:lstStyle/>
        <a:p>
          <a:endParaRPr lang="en-US"/>
        </a:p>
      </dgm:t>
    </dgm:pt>
    <dgm:pt modelId="{7B8FBC47-2D18-40FB-A3AA-E042269EDBC6}" type="sibTrans" cxnId="{0E46B00D-99E7-4096-B506-6A2E4C69819A}">
      <dgm:prSet/>
      <dgm:spPr/>
      <dgm:t>
        <a:bodyPr/>
        <a:lstStyle/>
        <a:p>
          <a:endParaRPr lang="en-US"/>
        </a:p>
      </dgm:t>
    </dgm:pt>
    <dgm:pt modelId="{5491875D-2FAD-4A66-8266-483811171346}">
      <dgm:prSet custT="1"/>
      <dgm:spPr>
        <a:solidFill>
          <a:schemeClr val="tx2">
            <a:lumMod val="75000"/>
          </a:schemeClr>
        </a:solidFill>
      </dgm:spPr>
      <dgm:t>
        <a:bodyPr/>
        <a:lstStyle/>
        <a:p>
          <a:pPr rtl="0"/>
          <a:r>
            <a:rPr lang="en-US" sz="1800" dirty="0" smtClean="0"/>
            <a:t>Minute-Takers</a:t>
          </a:r>
          <a:endParaRPr lang="en-US" sz="1800" dirty="0"/>
        </a:p>
      </dgm:t>
    </dgm:pt>
    <dgm:pt modelId="{5F7E60B3-4668-4D45-909D-7AD869C8B832}" type="parTrans" cxnId="{CFDFC74A-9782-454F-B2A0-CDAE8E53206F}">
      <dgm:prSet/>
      <dgm:spPr/>
      <dgm:t>
        <a:bodyPr/>
        <a:lstStyle/>
        <a:p>
          <a:endParaRPr lang="en-US"/>
        </a:p>
      </dgm:t>
    </dgm:pt>
    <dgm:pt modelId="{D8E1CD23-CD06-4C97-8F98-E7BAE8C951C5}" type="sibTrans" cxnId="{CFDFC74A-9782-454F-B2A0-CDAE8E53206F}">
      <dgm:prSet/>
      <dgm:spPr/>
      <dgm:t>
        <a:bodyPr/>
        <a:lstStyle/>
        <a:p>
          <a:endParaRPr lang="en-US"/>
        </a:p>
      </dgm:t>
    </dgm:pt>
    <dgm:pt modelId="{EA2EB5E9-4A78-4E97-9F88-948F7E6EDDAB}">
      <dgm:prSet custT="1"/>
      <dgm:spPr>
        <a:solidFill>
          <a:schemeClr val="bg1">
            <a:lumMod val="75000"/>
            <a:alpha val="90000"/>
          </a:schemeClr>
        </a:solidFill>
      </dgm:spPr>
      <dgm:t>
        <a:bodyPr/>
        <a:lstStyle/>
        <a:p>
          <a:pPr rtl="0"/>
          <a:r>
            <a:rPr lang="en-US" sz="1600" baseline="0" dirty="0" smtClean="0"/>
            <a:t> Captures CMWG meeting minutes and submits to AIAG for processing</a:t>
          </a:r>
          <a:endParaRPr lang="en-US" sz="1600" baseline="0" dirty="0">
            <a:solidFill>
              <a:schemeClr val="tx1"/>
            </a:solidFill>
          </a:endParaRPr>
        </a:p>
      </dgm:t>
    </dgm:pt>
    <dgm:pt modelId="{8AD7C86E-51E1-4448-8C01-B706A2BD4E2D}" type="parTrans" cxnId="{CC1839AD-7C6B-4FE9-8D8C-1ACE7BCDD5C3}">
      <dgm:prSet/>
      <dgm:spPr/>
      <dgm:t>
        <a:bodyPr/>
        <a:lstStyle/>
        <a:p>
          <a:endParaRPr lang="en-US"/>
        </a:p>
      </dgm:t>
    </dgm:pt>
    <dgm:pt modelId="{C286C6D0-9F5C-4F3B-B373-C153DCF44A43}" type="sibTrans" cxnId="{CC1839AD-7C6B-4FE9-8D8C-1ACE7BCDD5C3}">
      <dgm:prSet/>
      <dgm:spPr/>
      <dgm:t>
        <a:bodyPr/>
        <a:lstStyle/>
        <a:p>
          <a:endParaRPr lang="en-US"/>
        </a:p>
      </dgm:t>
    </dgm:pt>
    <dgm:pt modelId="{059E6D3A-9EFB-4353-A0DA-89F2D8F76F73}">
      <dgm:prSet custT="1"/>
      <dgm:spPr>
        <a:solidFill>
          <a:schemeClr val="tx2">
            <a:lumMod val="75000"/>
          </a:schemeClr>
        </a:solidFill>
      </dgm:spPr>
      <dgm:t>
        <a:bodyPr/>
        <a:lstStyle/>
        <a:p>
          <a:pPr rtl="0"/>
          <a:r>
            <a:rPr lang="en-US" sz="1800" dirty="0" smtClean="0"/>
            <a:t>Technical Information</a:t>
          </a:r>
        </a:p>
      </dgm:t>
    </dgm:pt>
    <dgm:pt modelId="{10DF00AC-8B74-4156-A00F-F18CF90D1AF5}" type="parTrans" cxnId="{F5DD27D7-A8F2-426C-821C-011AEC8C5883}">
      <dgm:prSet/>
      <dgm:spPr/>
      <dgm:t>
        <a:bodyPr/>
        <a:lstStyle/>
        <a:p>
          <a:endParaRPr lang="en-US"/>
        </a:p>
      </dgm:t>
    </dgm:pt>
    <dgm:pt modelId="{C985EEC6-7C64-4C72-864E-0D4099324036}" type="sibTrans" cxnId="{F5DD27D7-A8F2-426C-821C-011AEC8C5883}">
      <dgm:prSet/>
      <dgm:spPr/>
      <dgm:t>
        <a:bodyPr/>
        <a:lstStyle/>
        <a:p>
          <a:endParaRPr lang="en-US"/>
        </a:p>
      </dgm:t>
    </dgm:pt>
    <dgm:pt modelId="{3AC3B70C-3829-45F3-B72D-3AE0D01FEDAE}">
      <dgm:prSet custT="1"/>
      <dgm:spPr>
        <a:solidFill>
          <a:schemeClr val="bg1">
            <a:lumMod val="75000"/>
            <a:alpha val="90000"/>
          </a:schemeClr>
        </a:solidFill>
      </dgm:spPr>
      <dgm:t>
        <a:bodyPr/>
        <a:lstStyle/>
        <a:p>
          <a:pPr rtl="0"/>
          <a:r>
            <a:rPr lang="en-US" sz="1400" dirty="0" smtClean="0">
              <a:solidFill>
                <a:schemeClr val="tx1"/>
              </a:solidFill>
            </a:rPr>
            <a:t> </a:t>
          </a:r>
          <a:r>
            <a:rPr lang="en-US" sz="1600" baseline="0" dirty="0" smtClean="0">
              <a:solidFill>
                <a:schemeClr val="tx1"/>
              </a:solidFill>
            </a:rPr>
            <a:t>Contributes industry expertise (materials composition, IMDS, etc.) for the enhancement of tools &amp; resources</a:t>
          </a:r>
          <a:endParaRPr lang="en-US" sz="1600" baseline="0" dirty="0">
            <a:solidFill>
              <a:schemeClr val="tx1"/>
            </a:solidFill>
          </a:endParaRPr>
        </a:p>
      </dgm:t>
    </dgm:pt>
    <dgm:pt modelId="{11D48DAC-7630-488A-B739-E48B86AD3344}" type="parTrans" cxnId="{42DB1746-7B6D-44EA-88FF-C7FA4023F622}">
      <dgm:prSet/>
      <dgm:spPr/>
      <dgm:t>
        <a:bodyPr/>
        <a:lstStyle/>
        <a:p>
          <a:endParaRPr lang="en-US"/>
        </a:p>
      </dgm:t>
    </dgm:pt>
    <dgm:pt modelId="{65777FFD-B7A9-4936-B8EE-B8625A692214}" type="sibTrans" cxnId="{42DB1746-7B6D-44EA-88FF-C7FA4023F622}">
      <dgm:prSet/>
      <dgm:spPr/>
      <dgm:t>
        <a:bodyPr/>
        <a:lstStyle/>
        <a:p>
          <a:endParaRPr lang="en-US"/>
        </a:p>
      </dgm:t>
    </dgm:pt>
    <dgm:pt modelId="{0D65D442-ACBF-4042-90B5-FC48C6E13880}">
      <dgm:prSet custT="1"/>
      <dgm:spPr>
        <a:solidFill>
          <a:schemeClr val="tx2">
            <a:lumMod val="75000"/>
          </a:schemeClr>
        </a:solidFill>
      </dgm:spPr>
      <dgm:t>
        <a:bodyPr/>
        <a:lstStyle/>
        <a:p>
          <a:pPr rtl="0"/>
          <a:r>
            <a:rPr lang="en-US" sz="1800" dirty="0" smtClean="0"/>
            <a:t>Training &amp; Education</a:t>
          </a:r>
        </a:p>
      </dgm:t>
    </dgm:pt>
    <dgm:pt modelId="{74F0755B-4224-48B5-9927-5199DBCCF907}" type="parTrans" cxnId="{E77BBEF2-4C49-4825-AE30-C2DEDDF1557F}">
      <dgm:prSet/>
      <dgm:spPr/>
      <dgm:t>
        <a:bodyPr/>
        <a:lstStyle/>
        <a:p>
          <a:endParaRPr lang="en-US"/>
        </a:p>
      </dgm:t>
    </dgm:pt>
    <dgm:pt modelId="{C1B93768-258D-4C44-8DE2-1640A4811B30}" type="sibTrans" cxnId="{E77BBEF2-4C49-4825-AE30-C2DEDDF1557F}">
      <dgm:prSet/>
      <dgm:spPr/>
      <dgm:t>
        <a:bodyPr/>
        <a:lstStyle/>
        <a:p>
          <a:endParaRPr lang="en-US"/>
        </a:p>
      </dgm:t>
    </dgm:pt>
    <dgm:pt modelId="{B4A8D5FD-9A1F-4524-8E33-FD54BADFCCEF}">
      <dgm:prSet custT="1"/>
      <dgm:spPr>
        <a:solidFill>
          <a:schemeClr val="tx2">
            <a:lumMod val="75000"/>
          </a:schemeClr>
        </a:solidFill>
      </dgm:spPr>
      <dgm:t>
        <a:bodyPr/>
        <a:lstStyle/>
        <a:p>
          <a:r>
            <a:rPr lang="en-US" sz="1800" dirty="0" smtClean="0"/>
            <a:t>IPC Liaison</a:t>
          </a:r>
          <a:endParaRPr lang="en-US" sz="1800" dirty="0"/>
        </a:p>
      </dgm:t>
    </dgm:pt>
    <dgm:pt modelId="{6CF4BC3A-934F-4A82-89A3-13AEF09599BF}" type="parTrans" cxnId="{CA795E28-80B3-4254-941A-683AD3795E30}">
      <dgm:prSet/>
      <dgm:spPr/>
      <dgm:t>
        <a:bodyPr/>
        <a:lstStyle/>
        <a:p>
          <a:endParaRPr lang="en-US"/>
        </a:p>
      </dgm:t>
    </dgm:pt>
    <dgm:pt modelId="{4D53AB03-8E86-4D98-9BD3-26ACC153E10B}" type="sibTrans" cxnId="{CA795E28-80B3-4254-941A-683AD3795E30}">
      <dgm:prSet/>
      <dgm:spPr/>
      <dgm:t>
        <a:bodyPr/>
        <a:lstStyle/>
        <a:p>
          <a:endParaRPr lang="en-US"/>
        </a:p>
      </dgm:t>
    </dgm:pt>
    <dgm:pt modelId="{FDCFFE21-D9F0-45E9-886A-79639299782D}">
      <dgm:prSet custT="1"/>
      <dgm:spPr>
        <a:solidFill>
          <a:schemeClr val="bg1">
            <a:lumMod val="75000"/>
            <a:alpha val="90000"/>
          </a:schemeClr>
        </a:solidFill>
      </dgm:spPr>
      <dgm:t>
        <a:bodyPr/>
        <a:lstStyle/>
        <a:p>
          <a:r>
            <a:rPr lang="en-US" sz="1600" baseline="0" dirty="0" smtClean="0"/>
            <a:t>Conveys input on the cross-sector conflict minerals data exchange standard</a:t>
          </a:r>
          <a:endParaRPr lang="en-US" sz="1600" baseline="0" dirty="0"/>
        </a:p>
      </dgm:t>
    </dgm:pt>
    <dgm:pt modelId="{C3DBFC79-72CB-48D9-9114-1457F939203F}" type="parTrans" cxnId="{60315994-C861-4B61-A80E-4B343E2419F7}">
      <dgm:prSet/>
      <dgm:spPr/>
      <dgm:t>
        <a:bodyPr/>
        <a:lstStyle/>
        <a:p>
          <a:endParaRPr lang="en-US"/>
        </a:p>
      </dgm:t>
    </dgm:pt>
    <dgm:pt modelId="{3E3A1BD3-1C5E-4EB4-A170-A2F50224E578}" type="sibTrans" cxnId="{60315994-C861-4B61-A80E-4B343E2419F7}">
      <dgm:prSet/>
      <dgm:spPr/>
      <dgm:t>
        <a:bodyPr/>
        <a:lstStyle/>
        <a:p>
          <a:endParaRPr lang="en-US"/>
        </a:p>
      </dgm:t>
    </dgm:pt>
    <dgm:pt modelId="{08A4EF3A-BEB7-4836-837C-2E0583108936}">
      <dgm:prSet custT="1"/>
      <dgm:spPr>
        <a:solidFill>
          <a:schemeClr val="bg1">
            <a:lumMod val="75000"/>
          </a:schemeClr>
        </a:solidFill>
      </dgm:spPr>
      <dgm:t>
        <a:bodyPr/>
        <a:lstStyle/>
        <a:p>
          <a:pPr rtl="0"/>
          <a:r>
            <a:rPr lang="en-US" sz="1600" baseline="0" dirty="0" smtClean="0"/>
            <a:t>Supports CMWG on-going efforts to create awareness of conflict minerals reporting, and the resources available to assist the supply chain</a:t>
          </a:r>
        </a:p>
      </dgm:t>
    </dgm:pt>
    <dgm:pt modelId="{F5C1F8A7-2723-4A44-BB71-91BAF5539AD8}" type="parTrans" cxnId="{9B723685-829D-4DEF-B02B-B364AE17E1D2}">
      <dgm:prSet/>
      <dgm:spPr/>
      <dgm:t>
        <a:bodyPr/>
        <a:lstStyle/>
        <a:p>
          <a:endParaRPr lang="en-US"/>
        </a:p>
      </dgm:t>
    </dgm:pt>
    <dgm:pt modelId="{8A68315F-73D7-49E7-AEFE-4CCCDBD16FC6}" type="sibTrans" cxnId="{9B723685-829D-4DEF-B02B-B364AE17E1D2}">
      <dgm:prSet/>
      <dgm:spPr/>
      <dgm:t>
        <a:bodyPr/>
        <a:lstStyle/>
        <a:p>
          <a:endParaRPr lang="en-US"/>
        </a:p>
      </dgm:t>
    </dgm:pt>
    <dgm:pt modelId="{76F62612-8000-499F-AFD5-1532EF802D04}">
      <dgm:prSet custT="1"/>
      <dgm:spPr>
        <a:solidFill>
          <a:schemeClr val="bg1">
            <a:lumMod val="75000"/>
            <a:alpha val="90000"/>
          </a:schemeClr>
        </a:solidFill>
      </dgm:spPr>
      <dgm:t>
        <a:bodyPr/>
        <a:lstStyle/>
        <a:p>
          <a:r>
            <a:rPr lang="en-US" sz="1600" baseline="0" dirty="0" smtClean="0">
              <a:solidFill>
                <a:schemeClr val="tx1"/>
              </a:solidFill>
            </a:rPr>
            <a:t>Focuses on due diligence data reporting activities from a user viewpoint</a:t>
          </a:r>
        </a:p>
      </dgm:t>
    </dgm:pt>
    <dgm:pt modelId="{535D02B5-1972-4EC4-A3B7-FB1C82896DFE}" type="parTrans" cxnId="{E9C28F90-024A-455F-9FF4-0E969BDEACB9}">
      <dgm:prSet/>
      <dgm:spPr/>
      <dgm:t>
        <a:bodyPr/>
        <a:lstStyle/>
        <a:p>
          <a:endParaRPr lang="en-US"/>
        </a:p>
      </dgm:t>
    </dgm:pt>
    <dgm:pt modelId="{3EC50564-7262-4B17-895C-C4A554018948}" type="sibTrans" cxnId="{E9C28F90-024A-455F-9FF4-0E969BDEACB9}">
      <dgm:prSet/>
      <dgm:spPr/>
      <dgm:t>
        <a:bodyPr/>
        <a:lstStyle/>
        <a:p>
          <a:endParaRPr lang="en-US"/>
        </a:p>
      </dgm:t>
    </dgm:pt>
    <dgm:pt modelId="{A5BB0356-73DC-46B7-B637-D3B90C1EC503}" type="pres">
      <dgm:prSet presAssocID="{56703B66-313A-4B18-A8F4-1C627F78A695}" presName="Name0" presStyleCnt="0">
        <dgm:presLayoutVars>
          <dgm:dir/>
          <dgm:animLvl val="lvl"/>
          <dgm:resizeHandles val="exact"/>
        </dgm:presLayoutVars>
      </dgm:prSet>
      <dgm:spPr/>
      <dgm:t>
        <a:bodyPr/>
        <a:lstStyle/>
        <a:p>
          <a:endParaRPr lang="en-US"/>
        </a:p>
      </dgm:t>
    </dgm:pt>
    <dgm:pt modelId="{2F2431DF-D49A-4CD3-A4B4-616049E23530}" type="pres">
      <dgm:prSet presAssocID="{B4A8D5FD-9A1F-4524-8E33-FD54BADFCCEF}" presName="linNode" presStyleCnt="0"/>
      <dgm:spPr/>
    </dgm:pt>
    <dgm:pt modelId="{37039EA5-65FC-4ABE-821E-5622C175C195}" type="pres">
      <dgm:prSet presAssocID="{B4A8D5FD-9A1F-4524-8E33-FD54BADFCCEF}" presName="parentText" presStyleLbl="node1" presStyleIdx="0" presStyleCnt="5">
        <dgm:presLayoutVars>
          <dgm:chMax val="1"/>
          <dgm:bulletEnabled val="1"/>
        </dgm:presLayoutVars>
      </dgm:prSet>
      <dgm:spPr/>
      <dgm:t>
        <a:bodyPr/>
        <a:lstStyle/>
        <a:p>
          <a:endParaRPr lang="en-US"/>
        </a:p>
      </dgm:t>
    </dgm:pt>
    <dgm:pt modelId="{F69D752F-2F24-452E-9B91-A26B6428738E}" type="pres">
      <dgm:prSet presAssocID="{B4A8D5FD-9A1F-4524-8E33-FD54BADFCCEF}" presName="descendantText" presStyleLbl="alignAccFollowNode1" presStyleIdx="0" presStyleCnt="5">
        <dgm:presLayoutVars>
          <dgm:bulletEnabled val="1"/>
        </dgm:presLayoutVars>
      </dgm:prSet>
      <dgm:spPr/>
      <dgm:t>
        <a:bodyPr/>
        <a:lstStyle/>
        <a:p>
          <a:endParaRPr lang="en-US"/>
        </a:p>
      </dgm:t>
    </dgm:pt>
    <dgm:pt modelId="{B34C0E57-38C8-4742-8E5C-CDB5FF97FE9C}" type="pres">
      <dgm:prSet presAssocID="{4D53AB03-8E86-4D98-9BD3-26ACC153E10B}" presName="sp" presStyleCnt="0"/>
      <dgm:spPr/>
    </dgm:pt>
    <dgm:pt modelId="{AAF9C594-CA3C-4760-8ECC-D0B528F69246}" type="pres">
      <dgm:prSet presAssocID="{3A069D42-6969-4901-9F68-5425BA320454}" presName="linNode" presStyleCnt="0"/>
      <dgm:spPr/>
      <dgm:t>
        <a:bodyPr/>
        <a:lstStyle/>
        <a:p>
          <a:endParaRPr lang="en-US"/>
        </a:p>
      </dgm:t>
    </dgm:pt>
    <dgm:pt modelId="{85871F6A-854D-49BB-A258-F44F6AB46228}" type="pres">
      <dgm:prSet presAssocID="{3A069D42-6969-4901-9F68-5425BA320454}" presName="parentText" presStyleLbl="node1" presStyleIdx="1" presStyleCnt="5">
        <dgm:presLayoutVars>
          <dgm:chMax val="1"/>
          <dgm:bulletEnabled val="1"/>
        </dgm:presLayoutVars>
      </dgm:prSet>
      <dgm:spPr/>
      <dgm:t>
        <a:bodyPr/>
        <a:lstStyle/>
        <a:p>
          <a:endParaRPr lang="en-US"/>
        </a:p>
      </dgm:t>
    </dgm:pt>
    <dgm:pt modelId="{BA3B927F-3C1B-4360-8EB3-C7524157CFF2}" type="pres">
      <dgm:prSet presAssocID="{3A069D42-6969-4901-9F68-5425BA320454}" presName="descendantText" presStyleLbl="alignAccFollowNode1" presStyleIdx="1" presStyleCnt="5">
        <dgm:presLayoutVars>
          <dgm:bulletEnabled val="1"/>
        </dgm:presLayoutVars>
      </dgm:prSet>
      <dgm:spPr/>
      <dgm:t>
        <a:bodyPr/>
        <a:lstStyle/>
        <a:p>
          <a:endParaRPr lang="en-US"/>
        </a:p>
      </dgm:t>
    </dgm:pt>
    <dgm:pt modelId="{E8BB4335-EB29-430D-AD98-6207BC71FADB}" type="pres">
      <dgm:prSet presAssocID="{7B8FBC47-2D18-40FB-A3AA-E042269EDBC6}" presName="sp" presStyleCnt="0"/>
      <dgm:spPr/>
      <dgm:t>
        <a:bodyPr/>
        <a:lstStyle/>
        <a:p>
          <a:endParaRPr lang="en-US"/>
        </a:p>
      </dgm:t>
    </dgm:pt>
    <dgm:pt modelId="{AE1E73CC-70E3-43DF-AE71-1B92489F34FB}" type="pres">
      <dgm:prSet presAssocID="{5491875D-2FAD-4A66-8266-483811171346}" presName="linNode" presStyleCnt="0"/>
      <dgm:spPr/>
      <dgm:t>
        <a:bodyPr/>
        <a:lstStyle/>
        <a:p>
          <a:endParaRPr lang="en-US"/>
        </a:p>
      </dgm:t>
    </dgm:pt>
    <dgm:pt modelId="{74507456-CA3A-4305-81BB-E31A86812D78}" type="pres">
      <dgm:prSet presAssocID="{5491875D-2FAD-4A66-8266-483811171346}" presName="parentText" presStyleLbl="node1" presStyleIdx="2" presStyleCnt="5">
        <dgm:presLayoutVars>
          <dgm:chMax val="1"/>
          <dgm:bulletEnabled val="1"/>
        </dgm:presLayoutVars>
      </dgm:prSet>
      <dgm:spPr/>
      <dgm:t>
        <a:bodyPr/>
        <a:lstStyle/>
        <a:p>
          <a:endParaRPr lang="en-US"/>
        </a:p>
      </dgm:t>
    </dgm:pt>
    <dgm:pt modelId="{E9D3D979-B6F3-495A-B330-4629998E4BF6}" type="pres">
      <dgm:prSet presAssocID="{5491875D-2FAD-4A66-8266-483811171346}" presName="descendantText" presStyleLbl="alignAccFollowNode1" presStyleIdx="2" presStyleCnt="5">
        <dgm:presLayoutVars>
          <dgm:bulletEnabled val="1"/>
        </dgm:presLayoutVars>
      </dgm:prSet>
      <dgm:spPr/>
      <dgm:t>
        <a:bodyPr/>
        <a:lstStyle/>
        <a:p>
          <a:endParaRPr lang="en-US"/>
        </a:p>
      </dgm:t>
    </dgm:pt>
    <dgm:pt modelId="{BDB79FDE-2A3E-4565-8630-6632DA5F3290}" type="pres">
      <dgm:prSet presAssocID="{D8E1CD23-CD06-4C97-8F98-E7BAE8C951C5}" presName="sp" presStyleCnt="0"/>
      <dgm:spPr/>
      <dgm:t>
        <a:bodyPr/>
        <a:lstStyle/>
        <a:p>
          <a:endParaRPr lang="en-US"/>
        </a:p>
      </dgm:t>
    </dgm:pt>
    <dgm:pt modelId="{D379D662-2C73-4E8D-8EE7-BAF399E3F0BD}" type="pres">
      <dgm:prSet presAssocID="{059E6D3A-9EFB-4353-A0DA-89F2D8F76F73}" presName="linNode" presStyleCnt="0"/>
      <dgm:spPr/>
      <dgm:t>
        <a:bodyPr/>
        <a:lstStyle/>
        <a:p>
          <a:endParaRPr lang="en-US"/>
        </a:p>
      </dgm:t>
    </dgm:pt>
    <dgm:pt modelId="{4F1625A8-0DA4-4E28-94BB-A1296B3FC9DB}" type="pres">
      <dgm:prSet presAssocID="{059E6D3A-9EFB-4353-A0DA-89F2D8F76F73}" presName="parentText" presStyleLbl="node1" presStyleIdx="3" presStyleCnt="5">
        <dgm:presLayoutVars>
          <dgm:chMax val="1"/>
          <dgm:bulletEnabled val="1"/>
        </dgm:presLayoutVars>
      </dgm:prSet>
      <dgm:spPr/>
      <dgm:t>
        <a:bodyPr/>
        <a:lstStyle/>
        <a:p>
          <a:endParaRPr lang="en-US"/>
        </a:p>
      </dgm:t>
    </dgm:pt>
    <dgm:pt modelId="{364E13B3-7B6E-4860-B6D4-42ECEA9B2D74}" type="pres">
      <dgm:prSet presAssocID="{059E6D3A-9EFB-4353-A0DA-89F2D8F76F73}" presName="descendantText" presStyleLbl="alignAccFollowNode1" presStyleIdx="3" presStyleCnt="5">
        <dgm:presLayoutVars>
          <dgm:bulletEnabled val="1"/>
        </dgm:presLayoutVars>
      </dgm:prSet>
      <dgm:spPr/>
      <dgm:t>
        <a:bodyPr/>
        <a:lstStyle/>
        <a:p>
          <a:endParaRPr lang="en-US"/>
        </a:p>
      </dgm:t>
    </dgm:pt>
    <dgm:pt modelId="{FB6B4315-DA50-4B9F-B80E-C8E1A09C02C6}" type="pres">
      <dgm:prSet presAssocID="{C985EEC6-7C64-4C72-864E-0D4099324036}" presName="sp" presStyleCnt="0"/>
      <dgm:spPr/>
      <dgm:t>
        <a:bodyPr/>
        <a:lstStyle/>
        <a:p>
          <a:endParaRPr lang="en-US"/>
        </a:p>
      </dgm:t>
    </dgm:pt>
    <dgm:pt modelId="{D8174D88-937F-410D-AA5F-4D7B86764025}" type="pres">
      <dgm:prSet presAssocID="{0D65D442-ACBF-4042-90B5-FC48C6E13880}" presName="linNode" presStyleCnt="0"/>
      <dgm:spPr/>
      <dgm:t>
        <a:bodyPr/>
        <a:lstStyle/>
        <a:p>
          <a:endParaRPr lang="en-US"/>
        </a:p>
      </dgm:t>
    </dgm:pt>
    <dgm:pt modelId="{742B58D9-252D-4126-84ED-6AE2CB32ADED}" type="pres">
      <dgm:prSet presAssocID="{0D65D442-ACBF-4042-90B5-FC48C6E13880}" presName="parentText" presStyleLbl="node1" presStyleIdx="4" presStyleCnt="5" custLinFactNeighborY="-7786">
        <dgm:presLayoutVars>
          <dgm:chMax val="1"/>
          <dgm:bulletEnabled val="1"/>
        </dgm:presLayoutVars>
      </dgm:prSet>
      <dgm:spPr/>
      <dgm:t>
        <a:bodyPr/>
        <a:lstStyle/>
        <a:p>
          <a:endParaRPr lang="en-US"/>
        </a:p>
      </dgm:t>
    </dgm:pt>
    <dgm:pt modelId="{C7A68F92-B79D-485A-A9F1-012200B01AD1}" type="pres">
      <dgm:prSet presAssocID="{0D65D442-ACBF-4042-90B5-FC48C6E13880}" presName="descendantText" presStyleLbl="alignAccFollowNode1" presStyleIdx="4" presStyleCnt="5">
        <dgm:presLayoutVars>
          <dgm:bulletEnabled val="1"/>
        </dgm:presLayoutVars>
      </dgm:prSet>
      <dgm:spPr/>
      <dgm:t>
        <a:bodyPr/>
        <a:lstStyle/>
        <a:p>
          <a:endParaRPr lang="en-US"/>
        </a:p>
      </dgm:t>
    </dgm:pt>
  </dgm:ptLst>
  <dgm:cxnLst>
    <dgm:cxn modelId="{EF2C5F4D-21FF-410D-B54D-440D6F370CD9}" type="presOf" srcId="{0D65D442-ACBF-4042-90B5-FC48C6E13880}" destId="{742B58D9-252D-4126-84ED-6AE2CB32ADED}" srcOrd="0" destOrd="0" presId="urn:microsoft.com/office/officeart/2005/8/layout/vList5"/>
    <dgm:cxn modelId="{60315994-C861-4B61-A80E-4B343E2419F7}" srcId="{B4A8D5FD-9A1F-4524-8E33-FD54BADFCCEF}" destId="{FDCFFE21-D9F0-45E9-886A-79639299782D}" srcOrd="0" destOrd="0" parTransId="{C3DBFC79-72CB-48D9-9114-1457F939203F}" sibTransId="{3E3A1BD3-1C5E-4EB4-A170-A2F50224E578}"/>
    <dgm:cxn modelId="{0E46B00D-99E7-4096-B506-6A2E4C69819A}" srcId="{56703B66-313A-4B18-A8F4-1C627F78A695}" destId="{3A069D42-6969-4901-9F68-5425BA320454}" srcOrd="1" destOrd="0" parTransId="{DC636773-BB93-4E95-B56F-95BDC99B169D}" sibTransId="{7B8FBC47-2D18-40FB-A3AA-E042269EDBC6}"/>
    <dgm:cxn modelId="{F5DD27D7-A8F2-426C-821C-011AEC8C5883}" srcId="{56703B66-313A-4B18-A8F4-1C627F78A695}" destId="{059E6D3A-9EFB-4353-A0DA-89F2D8F76F73}" srcOrd="3" destOrd="0" parTransId="{10DF00AC-8B74-4156-A00F-F18CF90D1AF5}" sibTransId="{C985EEC6-7C64-4C72-864E-0D4099324036}"/>
    <dgm:cxn modelId="{CA795E28-80B3-4254-941A-683AD3795E30}" srcId="{56703B66-313A-4B18-A8F4-1C627F78A695}" destId="{B4A8D5FD-9A1F-4524-8E33-FD54BADFCCEF}" srcOrd="0" destOrd="0" parTransId="{6CF4BC3A-934F-4A82-89A3-13AEF09599BF}" sibTransId="{4D53AB03-8E86-4D98-9BD3-26ACC153E10B}"/>
    <dgm:cxn modelId="{9ED85871-912E-4FF1-83C4-A39B742DFB07}" type="presOf" srcId="{059E6D3A-9EFB-4353-A0DA-89F2D8F76F73}" destId="{4F1625A8-0DA4-4E28-94BB-A1296B3FC9DB}" srcOrd="0" destOrd="0" presId="urn:microsoft.com/office/officeart/2005/8/layout/vList5"/>
    <dgm:cxn modelId="{E77BBEF2-4C49-4825-AE30-C2DEDDF1557F}" srcId="{56703B66-313A-4B18-A8F4-1C627F78A695}" destId="{0D65D442-ACBF-4042-90B5-FC48C6E13880}" srcOrd="4" destOrd="0" parTransId="{74F0755B-4224-48B5-9927-5199DBCCF907}" sibTransId="{C1B93768-258D-4C44-8DE2-1640A4811B30}"/>
    <dgm:cxn modelId="{5FC0E5A1-FAF8-421C-AD0D-76C477FD3060}" type="presOf" srcId="{3AC3B70C-3829-45F3-B72D-3AE0D01FEDAE}" destId="{364E13B3-7B6E-4860-B6D4-42ECEA9B2D74}" srcOrd="0" destOrd="0" presId="urn:microsoft.com/office/officeart/2005/8/layout/vList5"/>
    <dgm:cxn modelId="{E26C4E54-EED3-42C8-9C46-C35B4A6B547C}" type="presOf" srcId="{3A069D42-6969-4901-9F68-5425BA320454}" destId="{85871F6A-854D-49BB-A258-F44F6AB46228}" srcOrd="0" destOrd="0" presId="urn:microsoft.com/office/officeart/2005/8/layout/vList5"/>
    <dgm:cxn modelId="{9B723685-829D-4DEF-B02B-B364AE17E1D2}" srcId="{0D65D442-ACBF-4042-90B5-FC48C6E13880}" destId="{08A4EF3A-BEB7-4836-837C-2E0583108936}" srcOrd="0" destOrd="0" parTransId="{F5C1F8A7-2723-4A44-BB71-91BAF5539AD8}" sibTransId="{8A68315F-73D7-49E7-AEFE-4CCCDBD16FC6}"/>
    <dgm:cxn modelId="{BA8CE23F-BC4A-4045-8A34-FB17E46A1FC7}" type="presOf" srcId="{FDCFFE21-D9F0-45E9-886A-79639299782D}" destId="{F69D752F-2F24-452E-9B91-A26B6428738E}" srcOrd="0" destOrd="0" presId="urn:microsoft.com/office/officeart/2005/8/layout/vList5"/>
    <dgm:cxn modelId="{E9C28F90-024A-455F-9FF4-0E969BDEACB9}" srcId="{3A069D42-6969-4901-9F68-5425BA320454}" destId="{76F62612-8000-499F-AFD5-1532EF802D04}" srcOrd="0" destOrd="0" parTransId="{535D02B5-1972-4EC4-A3B7-FB1C82896DFE}" sibTransId="{3EC50564-7262-4B17-895C-C4A554018948}"/>
    <dgm:cxn modelId="{68FD6703-AC01-40CA-800A-65749E970B82}" type="presOf" srcId="{76F62612-8000-499F-AFD5-1532EF802D04}" destId="{BA3B927F-3C1B-4360-8EB3-C7524157CFF2}" srcOrd="0" destOrd="0" presId="urn:microsoft.com/office/officeart/2005/8/layout/vList5"/>
    <dgm:cxn modelId="{CC1839AD-7C6B-4FE9-8D8C-1ACE7BCDD5C3}" srcId="{5491875D-2FAD-4A66-8266-483811171346}" destId="{EA2EB5E9-4A78-4E97-9F88-948F7E6EDDAB}" srcOrd="0" destOrd="0" parTransId="{8AD7C86E-51E1-4448-8C01-B706A2BD4E2D}" sibTransId="{C286C6D0-9F5C-4F3B-B373-C153DCF44A43}"/>
    <dgm:cxn modelId="{42DB1746-7B6D-44EA-88FF-C7FA4023F622}" srcId="{059E6D3A-9EFB-4353-A0DA-89F2D8F76F73}" destId="{3AC3B70C-3829-45F3-B72D-3AE0D01FEDAE}" srcOrd="0" destOrd="0" parTransId="{11D48DAC-7630-488A-B739-E48B86AD3344}" sibTransId="{65777FFD-B7A9-4936-B8EE-B8625A692214}"/>
    <dgm:cxn modelId="{E071529D-B606-4E8C-9017-1D724B3DDAA5}" type="presOf" srcId="{56703B66-313A-4B18-A8F4-1C627F78A695}" destId="{A5BB0356-73DC-46B7-B637-D3B90C1EC503}" srcOrd="0" destOrd="0" presId="urn:microsoft.com/office/officeart/2005/8/layout/vList5"/>
    <dgm:cxn modelId="{CFDFC74A-9782-454F-B2A0-CDAE8E53206F}" srcId="{56703B66-313A-4B18-A8F4-1C627F78A695}" destId="{5491875D-2FAD-4A66-8266-483811171346}" srcOrd="2" destOrd="0" parTransId="{5F7E60B3-4668-4D45-909D-7AD869C8B832}" sibTransId="{D8E1CD23-CD06-4C97-8F98-E7BAE8C951C5}"/>
    <dgm:cxn modelId="{A6527F26-DDD6-43C6-846A-195651401AF4}" type="presOf" srcId="{EA2EB5E9-4A78-4E97-9F88-948F7E6EDDAB}" destId="{E9D3D979-B6F3-495A-B330-4629998E4BF6}" srcOrd="0" destOrd="0" presId="urn:microsoft.com/office/officeart/2005/8/layout/vList5"/>
    <dgm:cxn modelId="{8E79BC49-B51F-4BC6-9B00-B0760AB8BEA7}" type="presOf" srcId="{5491875D-2FAD-4A66-8266-483811171346}" destId="{74507456-CA3A-4305-81BB-E31A86812D78}" srcOrd="0" destOrd="0" presId="urn:microsoft.com/office/officeart/2005/8/layout/vList5"/>
    <dgm:cxn modelId="{EEA7B960-4608-4308-BA25-480E1F1BB20C}" type="presOf" srcId="{08A4EF3A-BEB7-4836-837C-2E0583108936}" destId="{C7A68F92-B79D-485A-A9F1-012200B01AD1}" srcOrd="0" destOrd="0" presId="urn:microsoft.com/office/officeart/2005/8/layout/vList5"/>
    <dgm:cxn modelId="{8482FC03-45C8-4F6D-9DFD-1CB7162EB9AC}" type="presOf" srcId="{B4A8D5FD-9A1F-4524-8E33-FD54BADFCCEF}" destId="{37039EA5-65FC-4ABE-821E-5622C175C195}" srcOrd="0" destOrd="0" presId="urn:microsoft.com/office/officeart/2005/8/layout/vList5"/>
    <dgm:cxn modelId="{DE4A158A-E180-4BD1-9151-DAC0C6BD0C48}" type="presParOf" srcId="{A5BB0356-73DC-46B7-B637-D3B90C1EC503}" destId="{2F2431DF-D49A-4CD3-A4B4-616049E23530}" srcOrd="0" destOrd="0" presId="urn:microsoft.com/office/officeart/2005/8/layout/vList5"/>
    <dgm:cxn modelId="{6850D2C2-3628-4BCE-AC37-2670CBB361A5}" type="presParOf" srcId="{2F2431DF-D49A-4CD3-A4B4-616049E23530}" destId="{37039EA5-65FC-4ABE-821E-5622C175C195}" srcOrd="0" destOrd="0" presId="urn:microsoft.com/office/officeart/2005/8/layout/vList5"/>
    <dgm:cxn modelId="{28D443A3-4B67-4B6A-8F11-42426892FDC1}" type="presParOf" srcId="{2F2431DF-D49A-4CD3-A4B4-616049E23530}" destId="{F69D752F-2F24-452E-9B91-A26B6428738E}" srcOrd="1" destOrd="0" presId="urn:microsoft.com/office/officeart/2005/8/layout/vList5"/>
    <dgm:cxn modelId="{AFE84F3B-3DA7-4BEB-A7C4-0A4F376EA0F8}" type="presParOf" srcId="{A5BB0356-73DC-46B7-B637-D3B90C1EC503}" destId="{B34C0E57-38C8-4742-8E5C-CDB5FF97FE9C}" srcOrd="1" destOrd="0" presId="urn:microsoft.com/office/officeart/2005/8/layout/vList5"/>
    <dgm:cxn modelId="{7FD52B09-60E3-42C4-85E9-53FBD54066F9}" type="presParOf" srcId="{A5BB0356-73DC-46B7-B637-D3B90C1EC503}" destId="{AAF9C594-CA3C-4760-8ECC-D0B528F69246}" srcOrd="2" destOrd="0" presId="urn:microsoft.com/office/officeart/2005/8/layout/vList5"/>
    <dgm:cxn modelId="{9E60AC58-F205-4EA7-A3B7-A64CE6DBBBDD}" type="presParOf" srcId="{AAF9C594-CA3C-4760-8ECC-D0B528F69246}" destId="{85871F6A-854D-49BB-A258-F44F6AB46228}" srcOrd="0" destOrd="0" presId="urn:microsoft.com/office/officeart/2005/8/layout/vList5"/>
    <dgm:cxn modelId="{86B02EC9-A3E7-442D-BA63-B0DF99FBC816}" type="presParOf" srcId="{AAF9C594-CA3C-4760-8ECC-D0B528F69246}" destId="{BA3B927F-3C1B-4360-8EB3-C7524157CFF2}" srcOrd="1" destOrd="0" presId="urn:microsoft.com/office/officeart/2005/8/layout/vList5"/>
    <dgm:cxn modelId="{FA557E0E-EC65-4171-BD37-1030F4F625D8}" type="presParOf" srcId="{A5BB0356-73DC-46B7-B637-D3B90C1EC503}" destId="{E8BB4335-EB29-430D-AD98-6207BC71FADB}" srcOrd="3" destOrd="0" presId="urn:microsoft.com/office/officeart/2005/8/layout/vList5"/>
    <dgm:cxn modelId="{5081D230-099E-4F32-A56F-37940F396BA7}" type="presParOf" srcId="{A5BB0356-73DC-46B7-B637-D3B90C1EC503}" destId="{AE1E73CC-70E3-43DF-AE71-1B92489F34FB}" srcOrd="4" destOrd="0" presId="urn:microsoft.com/office/officeart/2005/8/layout/vList5"/>
    <dgm:cxn modelId="{4467A47C-9307-4B82-8345-8D02B5FA91A2}" type="presParOf" srcId="{AE1E73CC-70E3-43DF-AE71-1B92489F34FB}" destId="{74507456-CA3A-4305-81BB-E31A86812D78}" srcOrd="0" destOrd="0" presId="urn:microsoft.com/office/officeart/2005/8/layout/vList5"/>
    <dgm:cxn modelId="{040ACA60-7AC4-44C3-90FB-C3AFA1F873FB}" type="presParOf" srcId="{AE1E73CC-70E3-43DF-AE71-1B92489F34FB}" destId="{E9D3D979-B6F3-495A-B330-4629998E4BF6}" srcOrd="1" destOrd="0" presId="urn:microsoft.com/office/officeart/2005/8/layout/vList5"/>
    <dgm:cxn modelId="{4AAE1D07-ACA4-430F-A7E8-F9ECA69AF5F4}" type="presParOf" srcId="{A5BB0356-73DC-46B7-B637-D3B90C1EC503}" destId="{BDB79FDE-2A3E-4565-8630-6632DA5F3290}" srcOrd="5" destOrd="0" presId="urn:microsoft.com/office/officeart/2005/8/layout/vList5"/>
    <dgm:cxn modelId="{5B91C47A-A364-45EA-8DDF-09690556E6FC}" type="presParOf" srcId="{A5BB0356-73DC-46B7-B637-D3B90C1EC503}" destId="{D379D662-2C73-4E8D-8EE7-BAF399E3F0BD}" srcOrd="6" destOrd="0" presId="urn:microsoft.com/office/officeart/2005/8/layout/vList5"/>
    <dgm:cxn modelId="{6D82DCF4-7B19-4059-86F7-F2DFED5568A2}" type="presParOf" srcId="{D379D662-2C73-4E8D-8EE7-BAF399E3F0BD}" destId="{4F1625A8-0DA4-4E28-94BB-A1296B3FC9DB}" srcOrd="0" destOrd="0" presId="urn:microsoft.com/office/officeart/2005/8/layout/vList5"/>
    <dgm:cxn modelId="{91825F1D-0117-488A-93C1-993EE0BF31B7}" type="presParOf" srcId="{D379D662-2C73-4E8D-8EE7-BAF399E3F0BD}" destId="{364E13B3-7B6E-4860-B6D4-42ECEA9B2D74}" srcOrd="1" destOrd="0" presId="urn:microsoft.com/office/officeart/2005/8/layout/vList5"/>
    <dgm:cxn modelId="{17746B26-DDB6-4D31-9093-73C03C632B30}" type="presParOf" srcId="{A5BB0356-73DC-46B7-B637-D3B90C1EC503}" destId="{FB6B4315-DA50-4B9F-B80E-C8E1A09C02C6}" srcOrd="7" destOrd="0" presId="urn:microsoft.com/office/officeart/2005/8/layout/vList5"/>
    <dgm:cxn modelId="{3F6428CA-A9E2-4F55-95B6-B0084C2901DD}" type="presParOf" srcId="{A5BB0356-73DC-46B7-B637-D3B90C1EC503}" destId="{D8174D88-937F-410D-AA5F-4D7B86764025}" srcOrd="8" destOrd="0" presId="urn:microsoft.com/office/officeart/2005/8/layout/vList5"/>
    <dgm:cxn modelId="{8403F93E-C099-4201-AF74-05092C99B3B0}" type="presParOf" srcId="{D8174D88-937F-410D-AA5F-4D7B86764025}" destId="{742B58D9-252D-4126-84ED-6AE2CB32ADED}" srcOrd="0" destOrd="0" presId="urn:microsoft.com/office/officeart/2005/8/layout/vList5"/>
    <dgm:cxn modelId="{78E354E2-1602-4239-8849-25F3D15EBAD9}" type="presParOf" srcId="{D8174D88-937F-410D-AA5F-4D7B86764025}" destId="{C7A68F92-B79D-485A-A9F1-012200B01AD1}"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DB29BF3-61A4-4290-B9B3-EC250D3963E6}" type="datetimeFigureOut">
              <a:rPr lang="en-US" smtClean="0"/>
              <a:t>4/22/2015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40B23D1-3BBE-443A-9B00-04BCE4871AE4}" type="slidenum">
              <a:rPr lang="en-US" smtClean="0"/>
              <a:t>‹#›</a:t>
            </a:fld>
            <a:endParaRPr lang="en-US"/>
          </a:p>
        </p:txBody>
      </p:sp>
    </p:spTree>
    <p:extLst>
      <p:ext uri="{BB962C8B-B14F-4D97-AF65-F5344CB8AC3E}">
        <p14:creationId xmlns:p14="http://schemas.microsoft.com/office/powerpoint/2010/main" val="222446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C2B14-6EDF-4742-917B-633645E70A31}" type="slidenum">
              <a:rPr lang="en-US" smtClean="0"/>
              <a:t>1</a:t>
            </a:fld>
            <a:endParaRPr lang="en-US"/>
          </a:p>
        </p:txBody>
      </p:sp>
    </p:spTree>
    <p:extLst>
      <p:ext uri="{BB962C8B-B14F-4D97-AF65-F5344CB8AC3E}">
        <p14:creationId xmlns:p14="http://schemas.microsoft.com/office/powerpoint/2010/main" val="61416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 – Smelters or Refiners</a:t>
            </a:r>
          </a:p>
          <a:p>
            <a:r>
              <a:rPr lang="en-US" dirty="0" smtClean="0"/>
              <a:t>SET – Smelter Engagement Team</a:t>
            </a:r>
          </a:p>
          <a:p>
            <a:endParaRPr lang="en-US" dirty="0" smtClean="0"/>
          </a:p>
          <a:p>
            <a:r>
              <a:rPr lang="en-US" dirty="0" smtClean="0"/>
              <a:t>AIAG is</a:t>
            </a:r>
            <a:r>
              <a:rPr lang="en-US" baseline="0" dirty="0" smtClean="0"/>
              <a:t> committed to engaging smelters to participate in the CFSI conflict free smelter program</a:t>
            </a:r>
          </a:p>
          <a:p>
            <a:r>
              <a:rPr lang="en-US" baseline="0" dirty="0" smtClean="0"/>
              <a:t>They have a team of conflict minerals workgroup members that are working together on the smelter engagement project</a:t>
            </a:r>
          </a:p>
          <a:p>
            <a:endParaRPr lang="en-US" dirty="0"/>
          </a:p>
        </p:txBody>
      </p:sp>
      <p:sp>
        <p:nvSpPr>
          <p:cNvPr id="4" name="Slide Number Placeholder 3"/>
          <p:cNvSpPr>
            <a:spLocks noGrp="1"/>
          </p:cNvSpPr>
          <p:nvPr>
            <p:ph type="sldNum" sz="quarter" idx="10"/>
          </p:nvPr>
        </p:nvSpPr>
        <p:spPr/>
        <p:txBody>
          <a:bodyPr/>
          <a:lstStyle/>
          <a:p>
            <a:fld id="{340B23D1-3BBE-443A-9B00-04BCE4871AE4}" type="slidenum">
              <a:rPr lang="en-US" smtClean="0"/>
              <a:t>14</a:t>
            </a:fld>
            <a:endParaRPr lang="en-US"/>
          </a:p>
        </p:txBody>
      </p:sp>
    </p:spTree>
    <p:extLst>
      <p:ext uri="{BB962C8B-B14F-4D97-AF65-F5344CB8AC3E}">
        <p14:creationId xmlns:p14="http://schemas.microsoft.com/office/powerpoint/2010/main" val="124853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a:t>
            </a:r>
            <a:r>
              <a:rPr lang="en-US" altLang="en-US" baseline="0" dirty="0" smtClean="0"/>
              <a:t> smelter engagement team is working to confirm smelters that have previously been dispositioned as “probable” to determine if they are legitimate smelters and to encourage those that are to participate in the conflict free smelter program</a:t>
            </a:r>
          </a:p>
          <a:p>
            <a:endParaRPr lang="en-US" altLang="en-US" baseline="0"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2790" indent="-289413" eaLnBrk="0" hangingPunct="0">
              <a:spcBef>
                <a:spcPct val="30000"/>
              </a:spcBef>
              <a:defRPr sz="1200">
                <a:solidFill>
                  <a:schemeClr val="tx1"/>
                </a:solidFill>
                <a:latin typeface="Calibri" pitchFamily="34" charset="0"/>
              </a:defRPr>
            </a:lvl2pPr>
            <a:lvl3pPr marL="1159235" indent="-230898" eaLnBrk="0" hangingPunct="0">
              <a:spcBef>
                <a:spcPct val="30000"/>
              </a:spcBef>
              <a:defRPr sz="1200">
                <a:solidFill>
                  <a:schemeClr val="tx1"/>
                </a:solidFill>
                <a:latin typeface="Calibri" pitchFamily="34" charset="0"/>
              </a:defRPr>
            </a:lvl3pPr>
            <a:lvl4pPr marL="1624193" indent="-230898" eaLnBrk="0" hangingPunct="0">
              <a:spcBef>
                <a:spcPct val="30000"/>
              </a:spcBef>
              <a:defRPr sz="1200">
                <a:solidFill>
                  <a:schemeClr val="tx1"/>
                </a:solidFill>
                <a:latin typeface="Calibri" pitchFamily="34" charset="0"/>
              </a:defRPr>
            </a:lvl4pPr>
            <a:lvl5pPr marL="2087570" indent="-230898" eaLnBrk="0" hangingPunct="0">
              <a:spcBef>
                <a:spcPct val="30000"/>
              </a:spcBef>
              <a:defRPr sz="1200">
                <a:solidFill>
                  <a:schemeClr val="tx1"/>
                </a:solidFill>
                <a:latin typeface="Calibri" pitchFamily="34" charset="0"/>
              </a:defRPr>
            </a:lvl5pPr>
            <a:lvl6pPr marL="2543040" indent="-230898" defTabSz="455469" eaLnBrk="0" fontAlgn="base" hangingPunct="0">
              <a:spcBef>
                <a:spcPct val="30000"/>
              </a:spcBef>
              <a:spcAft>
                <a:spcPct val="0"/>
              </a:spcAft>
              <a:defRPr sz="1200">
                <a:solidFill>
                  <a:schemeClr val="tx1"/>
                </a:solidFill>
                <a:latin typeface="Calibri" pitchFamily="34" charset="0"/>
              </a:defRPr>
            </a:lvl6pPr>
            <a:lvl7pPr marL="2998510" indent="-230898" defTabSz="455469" eaLnBrk="0" fontAlgn="base" hangingPunct="0">
              <a:spcBef>
                <a:spcPct val="30000"/>
              </a:spcBef>
              <a:spcAft>
                <a:spcPct val="0"/>
              </a:spcAft>
              <a:defRPr sz="1200">
                <a:solidFill>
                  <a:schemeClr val="tx1"/>
                </a:solidFill>
                <a:latin typeface="Calibri" pitchFamily="34" charset="0"/>
              </a:defRPr>
            </a:lvl7pPr>
            <a:lvl8pPr marL="3453979" indent="-230898" defTabSz="455469" eaLnBrk="0" fontAlgn="base" hangingPunct="0">
              <a:spcBef>
                <a:spcPct val="30000"/>
              </a:spcBef>
              <a:spcAft>
                <a:spcPct val="0"/>
              </a:spcAft>
              <a:defRPr sz="1200">
                <a:solidFill>
                  <a:schemeClr val="tx1"/>
                </a:solidFill>
                <a:latin typeface="Calibri" pitchFamily="34" charset="0"/>
              </a:defRPr>
            </a:lvl8pPr>
            <a:lvl9pPr marL="3909450" indent="-230898" defTabSz="4554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9482D2-537A-46C3-AA6F-EDD9B758BC34}" type="slidenum">
              <a:rPr lang="en-US" altLang="en-US" smtClean="0">
                <a:latin typeface="Arial" charset="0"/>
              </a:rPr>
              <a:pPr eaLnBrk="1" hangingPunct="1">
                <a:spcBef>
                  <a:spcPct val="0"/>
                </a:spcBef>
              </a:pPr>
              <a:t>15</a:t>
            </a:fld>
            <a:endParaRPr lang="en-US" altLang="en-US" smtClean="0">
              <a:latin typeface="Arial" charset="0"/>
            </a:endParaRPr>
          </a:p>
        </p:txBody>
      </p:sp>
    </p:spTree>
    <p:extLst>
      <p:ext uri="{BB962C8B-B14F-4D97-AF65-F5344CB8AC3E}">
        <p14:creationId xmlns:p14="http://schemas.microsoft.com/office/powerpoint/2010/main" val="77509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Together,</a:t>
            </a:r>
            <a:r>
              <a:rPr lang="en-US" baseline="0" dirty="0" smtClean="0"/>
              <a:t> CFSI and the AIAG SET group have made significant progress in increasing the number of confirmed conflict free smelters in just a short period of time.  Both groups are continuing to expand in size and increase their efforts to encourage known smelters to participate in the conflict free audit process.</a:t>
            </a:r>
            <a:endParaRPr lang="en-US" dirty="0"/>
          </a:p>
        </p:txBody>
      </p:sp>
      <p:sp>
        <p:nvSpPr>
          <p:cNvPr id="4" name="Slide Number Placeholder 3"/>
          <p:cNvSpPr>
            <a:spLocks noGrp="1"/>
          </p:cNvSpPr>
          <p:nvPr>
            <p:ph type="sldNum" sz="quarter" idx="10"/>
          </p:nvPr>
        </p:nvSpPr>
        <p:spPr/>
        <p:txBody>
          <a:bodyPr/>
          <a:lstStyle/>
          <a:p>
            <a:fld id="{340B23D1-3BBE-443A-9B00-04BCE4871AE4}" type="slidenum">
              <a:rPr lang="en-US" smtClean="0"/>
              <a:t>16</a:t>
            </a:fld>
            <a:endParaRPr lang="en-US"/>
          </a:p>
        </p:txBody>
      </p:sp>
    </p:spTree>
    <p:extLst>
      <p:ext uri="{BB962C8B-B14F-4D97-AF65-F5344CB8AC3E}">
        <p14:creationId xmlns:p14="http://schemas.microsoft.com/office/powerpoint/2010/main" val="154592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52790" indent="-289413" eaLnBrk="0" hangingPunct="0">
              <a:spcBef>
                <a:spcPct val="30000"/>
              </a:spcBef>
              <a:defRPr sz="1200">
                <a:solidFill>
                  <a:schemeClr val="tx1"/>
                </a:solidFill>
                <a:latin typeface="Calibri" pitchFamily="34" charset="0"/>
              </a:defRPr>
            </a:lvl2pPr>
            <a:lvl3pPr marL="1159235" indent="-230898" eaLnBrk="0" hangingPunct="0">
              <a:spcBef>
                <a:spcPct val="30000"/>
              </a:spcBef>
              <a:defRPr sz="1200">
                <a:solidFill>
                  <a:schemeClr val="tx1"/>
                </a:solidFill>
                <a:latin typeface="Calibri" pitchFamily="34" charset="0"/>
              </a:defRPr>
            </a:lvl3pPr>
            <a:lvl4pPr marL="1624193" indent="-230898" eaLnBrk="0" hangingPunct="0">
              <a:spcBef>
                <a:spcPct val="30000"/>
              </a:spcBef>
              <a:defRPr sz="1200">
                <a:solidFill>
                  <a:schemeClr val="tx1"/>
                </a:solidFill>
                <a:latin typeface="Calibri" pitchFamily="34" charset="0"/>
              </a:defRPr>
            </a:lvl4pPr>
            <a:lvl5pPr marL="2087570" indent="-230898" eaLnBrk="0" hangingPunct="0">
              <a:spcBef>
                <a:spcPct val="30000"/>
              </a:spcBef>
              <a:defRPr sz="1200">
                <a:solidFill>
                  <a:schemeClr val="tx1"/>
                </a:solidFill>
                <a:latin typeface="Calibri" pitchFamily="34" charset="0"/>
              </a:defRPr>
            </a:lvl5pPr>
            <a:lvl6pPr marL="2543040" indent="-230898" defTabSz="455469" eaLnBrk="0" fontAlgn="base" hangingPunct="0">
              <a:spcBef>
                <a:spcPct val="30000"/>
              </a:spcBef>
              <a:spcAft>
                <a:spcPct val="0"/>
              </a:spcAft>
              <a:defRPr sz="1200">
                <a:solidFill>
                  <a:schemeClr val="tx1"/>
                </a:solidFill>
                <a:latin typeface="Calibri" pitchFamily="34" charset="0"/>
              </a:defRPr>
            </a:lvl6pPr>
            <a:lvl7pPr marL="2998510" indent="-230898" defTabSz="455469" eaLnBrk="0" fontAlgn="base" hangingPunct="0">
              <a:spcBef>
                <a:spcPct val="30000"/>
              </a:spcBef>
              <a:spcAft>
                <a:spcPct val="0"/>
              </a:spcAft>
              <a:defRPr sz="1200">
                <a:solidFill>
                  <a:schemeClr val="tx1"/>
                </a:solidFill>
                <a:latin typeface="Calibri" pitchFamily="34" charset="0"/>
              </a:defRPr>
            </a:lvl7pPr>
            <a:lvl8pPr marL="3453979" indent="-230898" defTabSz="455469" eaLnBrk="0" fontAlgn="base" hangingPunct="0">
              <a:spcBef>
                <a:spcPct val="30000"/>
              </a:spcBef>
              <a:spcAft>
                <a:spcPct val="0"/>
              </a:spcAft>
              <a:defRPr sz="1200">
                <a:solidFill>
                  <a:schemeClr val="tx1"/>
                </a:solidFill>
                <a:latin typeface="Calibri" pitchFamily="34" charset="0"/>
              </a:defRPr>
            </a:lvl8pPr>
            <a:lvl9pPr marL="3909450" indent="-230898" defTabSz="45546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8D9D9E-B1F6-4A75-8518-4FA780EF3CF7}" type="slidenum">
              <a:rPr lang="en-US" altLang="en-US" smtClean="0">
                <a:latin typeface="Arial" charset="0"/>
              </a:rPr>
              <a:pPr eaLnBrk="1" hangingPunct="1">
                <a:spcBef>
                  <a:spcPct val="0"/>
                </a:spcBef>
              </a:pPr>
              <a:t>17</a:t>
            </a:fld>
            <a:endParaRPr lang="en-US" altLang="en-US" smtClean="0">
              <a:latin typeface="Arial" charset="0"/>
            </a:endParaRPr>
          </a:p>
        </p:txBody>
      </p:sp>
    </p:spTree>
    <p:extLst>
      <p:ext uri="{BB962C8B-B14F-4D97-AF65-F5344CB8AC3E}">
        <p14:creationId xmlns:p14="http://schemas.microsoft.com/office/powerpoint/2010/main" val="321266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how this may link to your overall Foreign Corrupt Practices</a:t>
            </a:r>
            <a:r>
              <a:rPr lang="en-US" baseline="0" dirty="0" smtClean="0"/>
              <a:t> Act (FCPA). </a:t>
            </a:r>
            <a:endParaRPr lang="en-US" dirty="0"/>
          </a:p>
        </p:txBody>
      </p:sp>
      <p:sp>
        <p:nvSpPr>
          <p:cNvPr id="4" name="Slide Number Placeholder 3"/>
          <p:cNvSpPr>
            <a:spLocks noGrp="1"/>
          </p:cNvSpPr>
          <p:nvPr>
            <p:ph type="sldNum" sz="quarter" idx="10"/>
          </p:nvPr>
        </p:nvSpPr>
        <p:spPr/>
        <p:txBody>
          <a:bodyPr/>
          <a:lstStyle/>
          <a:p>
            <a:pPr>
              <a:defRPr/>
            </a:pPr>
            <a:fld id="{E8F7A743-4370-41BE-AD94-A5ABA188DC92}" type="slidenum">
              <a:rPr lang="en-US" altLang="en-US" smtClean="0">
                <a:solidFill>
                  <a:prstClr val="black"/>
                </a:solidFill>
              </a:rPr>
              <a:pPr>
                <a:defRPr/>
              </a:pPr>
              <a:t>20</a:t>
            </a:fld>
            <a:endParaRPr lang="en-US" altLang="en-US">
              <a:solidFill>
                <a:prstClr val="black"/>
              </a:solidFill>
            </a:endParaRPr>
          </a:p>
        </p:txBody>
      </p:sp>
    </p:spTree>
    <p:extLst>
      <p:ext uri="{BB962C8B-B14F-4D97-AF65-F5344CB8AC3E}">
        <p14:creationId xmlns:p14="http://schemas.microsoft.com/office/powerpoint/2010/main" val="317029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9620" eaLnBrk="0" hangingPunct="0">
              <a:spcBef>
                <a:spcPct val="30000"/>
              </a:spcBef>
              <a:defRPr sz="1200">
                <a:solidFill>
                  <a:schemeClr val="tx1"/>
                </a:solidFill>
                <a:latin typeface="Calibri" pitchFamily="34" charset="0"/>
              </a:defRPr>
            </a:lvl1pPr>
            <a:lvl2pPr marL="748186" indent="-287150" defTabSz="939620" eaLnBrk="0" hangingPunct="0">
              <a:spcBef>
                <a:spcPct val="30000"/>
              </a:spcBef>
              <a:defRPr sz="1200">
                <a:solidFill>
                  <a:schemeClr val="tx1"/>
                </a:solidFill>
                <a:latin typeface="Calibri" pitchFamily="34" charset="0"/>
              </a:defRPr>
            </a:lvl2pPr>
            <a:lvl3pPr marL="1151791" indent="-229720" defTabSz="939620" eaLnBrk="0" hangingPunct="0">
              <a:spcBef>
                <a:spcPct val="30000"/>
              </a:spcBef>
              <a:defRPr sz="1200">
                <a:solidFill>
                  <a:schemeClr val="tx1"/>
                </a:solidFill>
                <a:latin typeface="Calibri" pitchFamily="34" charset="0"/>
              </a:defRPr>
            </a:lvl3pPr>
            <a:lvl4pPr marL="1612827" indent="-229720" defTabSz="939620" eaLnBrk="0" hangingPunct="0">
              <a:spcBef>
                <a:spcPct val="30000"/>
              </a:spcBef>
              <a:defRPr sz="1200">
                <a:solidFill>
                  <a:schemeClr val="tx1"/>
                </a:solidFill>
                <a:latin typeface="Calibri" pitchFamily="34" charset="0"/>
              </a:defRPr>
            </a:lvl4pPr>
            <a:lvl5pPr marL="2073862" indent="-229720" defTabSz="939620" eaLnBrk="0" hangingPunct="0">
              <a:spcBef>
                <a:spcPct val="30000"/>
              </a:spcBef>
              <a:defRPr sz="1200">
                <a:solidFill>
                  <a:schemeClr val="tx1"/>
                </a:solidFill>
                <a:latin typeface="Calibri" pitchFamily="34" charset="0"/>
              </a:defRPr>
            </a:lvl5pPr>
            <a:lvl6pPr marL="2533303" indent="-229720" defTabSz="939620" eaLnBrk="0" fontAlgn="base" hangingPunct="0">
              <a:spcBef>
                <a:spcPct val="30000"/>
              </a:spcBef>
              <a:spcAft>
                <a:spcPct val="0"/>
              </a:spcAft>
              <a:defRPr sz="1200">
                <a:solidFill>
                  <a:schemeClr val="tx1"/>
                </a:solidFill>
                <a:latin typeface="Calibri" pitchFamily="34" charset="0"/>
              </a:defRPr>
            </a:lvl6pPr>
            <a:lvl7pPr marL="2992743" indent="-229720" defTabSz="939620" eaLnBrk="0" fontAlgn="base" hangingPunct="0">
              <a:spcBef>
                <a:spcPct val="30000"/>
              </a:spcBef>
              <a:spcAft>
                <a:spcPct val="0"/>
              </a:spcAft>
              <a:defRPr sz="1200">
                <a:solidFill>
                  <a:schemeClr val="tx1"/>
                </a:solidFill>
                <a:latin typeface="Calibri" pitchFamily="34" charset="0"/>
              </a:defRPr>
            </a:lvl7pPr>
            <a:lvl8pPr marL="3452183" indent="-229720" defTabSz="939620" eaLnBrk="0" fontAlgn="base" hangingPunct="0">
              <a:spcBef>
                <a:spcPct val="30000"/>
              </a:spcBef>
              <a:spcAft>
                <a:spcPct val="0"/>
              </a:spcAft>
              <a:defRPr sz="1200">
                <a:solidFill>
                  <a:schemeClr val="tx1"/>
                </a:solidFill>
                <a:latin typeface="Calibri" pitchFamily="34" charset="0"/>
              </a:defRPr>
            </a:lvl8pPr>
            <a:lvl9pPr marL="3911623" indent="-229720" defTabSz="93962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F51F165-AA7B-4310-83C8-4EBF4C953B7B}" type="slidenum">
              <a:rPr lang="en-US" altLang="en-US" smtClean="0">
                <a:solidFill>
                  <a:srgbClr val="000000"/>
                </a:solidFill>
                <a:latin typeface="Arial" charset="0"/>
              </a:rPr>
              <a:pPr eaLnBrk="1" hangingPunct="1">
                <a:spcBef>
                  <a:spcPct val="0"/>
                </a:spcBef>
              </a:pPr>
              <a:t>3</a:t>
            </a:fld>
            <a:endParaRPr lang="en-US" altLang="en-US" smtClean="0">
              <a:solidFill>
                <a:srgbClr val="000000"/>
              </a:solidFill>
              <a:latin typeface="Arial" charset="0"/>
            </a:endParaRPr>
          </a:p>
        </p:txBody>
      </p:sp>
      <p:sp>
        <p:nvSpPr>
          <p:cNvPr id="157699" name="Rectangle 2"/>
          <p:cNvSpPr>
            <a:spLocks noGrp="1" noRot="1" noChangeAspect="1" noChangeArrowheads="1" noTextEdit="1"/>
          </p:cNvSpPr>
          <p:nvPr>
            <p:ph type="sldImg"/>
          </p:nvPr>
        </p:nvSpPr>
        <p:spPr bwMode="auto">
          <a:xfrm>
            <a:off x="1196975" y="690563"/>
            <a:ext cx="4619625"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xfrm>
            <a:off x="701040" y="4387767"/>
            <a:ext cx="5609944"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57" tIns="47180" rIns="94357" bIns="47180"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2714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Stakeholder engagement is a core element of the work group’s strategy.</a:t>
            </a:r>
          </a:p>
          <a:p>
            <a:pPr eaLnBrk="1" hangingPunct="1">
              <a:spcBef>
                <a:spcPct val="0"/>
              </a:spcBef>
            </a:pPr>
            <a:endParaRPr lang="en-US" altLang="en-US" sz="1400" dirty="0"/>
          </a:p>
          <a:p>
            <a:pPr eaLnBrk="1" hangingPunct="1">
              <a:spcBef>
                <a:spcPct val="0"/>
              </a:spcBef>
            </a:pPr>
            <a:r>
              <a:rPr lang="en-US" altLang="en-US" sz="1400" dirty="0"/>
              <a:t>This chart lists many of the activities in which we are currently engaged in or support</a:t>
            </a:r>
            <a:r>
              <a:rPr lang="en-US" altLang="en-US" sz="1400" dirty="0" smtClean="0"/>
              <a:t>.</a:t>
            </a:r>
            <a:endParaRPr lang="en-US" altLang="en-US" sz="1400"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4218" indent="-290084" eaLnBrk="0" hangingPunct="0">
              <a:defRPr>
                <a:solidFill>
                  <a:schemeClr val="tx1"/>
                </a:solidFill>
                <a:latin typeface="Arial" pitchFamily="34" charset="0"/>
                <a:ea typeface="ＭＳ Ｐゴシック" pitchFamily="34" charset="-128"/>
              </a:defRPr>
            </a:lvl2pPr>
            <a:lvl3pPr marL="1160336" indent="-232068" eaLnBrk="0" hangingPunct="0">
              <a:defRPr>
                <a:solidFill>
                  <a:schemeClr val="tx1"/>
                </a:solidFill>
                <a:latin typeface="Arial" pitchFamily="34" charset="0"/>
                <a:ea typeface="ＭＳ Ｐゴシック" pitchFamily="34" charset="-128"/>
              </a:defRPr>
            </a:lvl3pPr>
            <a:lvl4pPr marL="1624470" indent="-232068" eaLnBrk="0" hangingPunct="0">
              <a:defRPr>
                <a:solidFill>
                  <a:schemeClr val="tx1"/>
                </a:solidFill>
                <a:latin typeface="Arial" pitchFamily="34" charset="0"/>
                <a:ea typeface="ＭＳ Ｐゴシック" pitchFamily="34" charset="-128"/>
              </a:defRPr>
            </a:lvl4pPr>
            <a:lvl5pPr marL="2088604" indent="-232068" eaLnBrk="0" hangingPunct="0">
              <a:defRPr>
                <a:solidFill>
                  <a:schemeClr val="tx1"/>
                </a:solidFill>
                <a:latin typeface="Arial" pitchFamily="34" charset="0"/>
                <a:ea typeface="ＭＳ Ｐゴシック" pitchFamily="34" charset="-128"/>
              </a:defRPr>
            </a:lvl5pPr>
            <a:lvl6pPr marL="2552739"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16873"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81007"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45141"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CFB3078-D93E-4973-87F7-DB8FAAE7CAC6}" type="slidenum">
              <a:rPr lang="en-US" altLang="en-US">
                <a:solidFill>
                  <a:srgbClr val="000000"/>
                </a:solidFill>
              </a:rPr>
              <a:pPr eaLnBrk="1" hangingPunct="1"/>
              <a:t>7</a:t>
            </a:fld>
            <a:endParaRPr lang="en-US" altLang="en-US">
              <a:solidFill>
                <a:srgbClr val="000000"/>
              </a:solidFill>
            </a:endParaRPr>
          </a:p>
        </p:txBody>
      </p:sp>
    </p:spTree>
    <p:extLst>
      <p:ext uri="{BB962C8B-B14F-4D97-AF65-F5344CB8AC3E}">
        <p14:creationId xmlns:p14="http://schemas.microsoft.com/office/powerpoint/2010/main" val="57305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Stakeholder engagement is a core element of the work group’s strategy.</a:t>
            </a:r>
          </a:p>
          <a:p>
            <a:pPr eaLnBrk="1" hangingPunct="1">
              <a:spcBef>
                <a:spcPct val="0"/>
              </a:spcBef>
            </a:pPr>
            <a:endParaRPr lang="en-US" altLang="en-US" sz="1400" dirty="0"/>
          </a:p>
          <a:p>
            <a:pPr eaLnBrk="1" hangingPunct="1">
              <a:spcBef>
                <a:spcPct val="0"/>
              </a:spcBef>
            </a:pPr>
            <a:r>
              <a:rPr lang="en-US" altLang="en-US" sz="1400" dirty="0"/>
              <a:t>This chart lists many of the activities in which we are currently engaged in or support.</a:t>
            </a:r>
          </a:p>
          <a:p>
            <a:pPr eaLnBrk="1" hangingPunct="1">
              <a:spcBef>
                <a:spcPct val="0"/>
              </a:spcBef>
            </a:pPr>
            <a:endParaRPr lang="en-US" altLang="en-US" sz="1400" dirty="0"/>
          </a:p>
          <a:p>
            <a:pPr eaLnBrk="1" hangingPunct="1">
              <a:spcBef>
                <a:spcPct val="0"/>
              </a:spcBef>
            </a:pPr>
            <a:endParaRPr lang="en-US" altLang="en-US" sz="1400"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4218" indent="-290084" eaLnBrk="0" hangingPunct="0">
              <a:defRPr>
                <a:solidFill>
                  <a:schemeClr val="tx1"/>
                </a:solidFill>
                <a:latin typeface="Arial" pitchFamily="34" charset="0"/>
                <a:ea typeface="ＭＳ Ｐゴシック" pitchFamily="34" charset="-128"/>
              </a:defRPr>
            </a:lvl2pPr>
            <a:lvl3pPr marL="1160336" indent="-232068" eaLnBrk="0" hangingPunct="0">
              <a:defRPr>
                <a:solidFill>
                  <a:schemeClr val="tx1"/>
                </a:solidFill>
                <a:latin typeface="Arial" pitchFamily="34" charset="0"/>
                <a:ea typeface="ＭＳ Ｐゴシック" pitchFamily="34" charset="-128"/>
              </a:defRPr>
            </a:lvl3pPr>
            <a:lvl4pPr marL="1624470" indent="-232068" eaLnBrk="0" hangingPunct="0">
              <a:defRPr>
                <a:solidFill>
                  <a:schemeClr val="tx1"/>
                </a:solidFill>
                <a:latin typeface="Arial" pitchFamily="34" charset="0"/>
                <a:ea typeface="ＭＳ Ｐゴシック" pitchFamily="34" charset="-128"/>
              </a:defRPr>
            </a:lvl4pPr>
            <a:lvl5pPr marL="2088604" indent="-232068" eaLnBrk="0" hangingPunct="0">
              <a:defRPr>
                <a:solidFill>
                  <a:schemeClr val="tx1"/>
                </a:solidFill>
                <a:latin typeface="Arial" pitchFamily="34" charset="0"/>
                <a:ea typeface="ＭＳ Ｐゴシック" pitchFamily="34" charset="-128"/>
              </a:defRPr>
            </a:lvl5pPr>
            <a:lvl6pPr marL="2552739"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16873"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81007"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45141" indent="-232068" defTabSz="46413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CFB3078-D93E-4973-87F7-DB8FAAE7CAC6}" type="slidenum">
              <a:rPr lang="en-US" altLang="en-US">
                <a:solidFill>
                  <a:srgbClr val="000000"/>
                </a:solidFill>
              </a:rPr>
              <a:pPr eaLnBrk="1" hangingPunct="1"/>
              <a:t>8</a:t>
            </a:fld>
            <a:endParaRPr lang="en-US" altLang="en-US">
              <a:solidFill>
                <a:srgbClr val="000000"/>
              </a:solidFill>
            </a:endParaRPr>
          </a:p>
        </p:txBody>
      </p:sp>
    </p:spTree>
    <p:extLst>
      <p:ext uri="{BB962C8B-B14F-4D97-AF65-F5344CB8AC3E}">
        <p14:creationId xmlns:p14="http://schemas.microsoft.com/office/powerpoint/2010/main" val="57305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101" indent="-348101" defTabSz="464134" fontAlgn="base">
              <a:spcBef>
                <a:spcPct val="20000"/>
              </a:spcBef>
              <a:spcAft>
                <a:spcPct val="0"/>
              </a:spcAft>
              <a:buFont typeface="Arial" charset="0"/>
              <a:buChar char="•"/>
              <a:defRPr/>
            </a:pPr>
            <a:r>
              <a:rPr lang="en-US" dirty="0" smtClean="0">
                <a:solidFill>
                  <a:srgbClr val="595959"/>
                </a:solidFill>
                <a:ea typeface="ＭＳ Ｐゴシック" charset="-128"/>
              </a:rPr>
              <a:t>Tetra Tech and several organizations conducted a cross industry effort to benchmark Conflict Minerals Reports submitted to the SEC for the period May 23, 2014 and June 2, 2014 .</a:t>
            </a:r>
            <a:r>
              <a:rPr lang="en-US" baseline="0" dirty="0" smtClean="0">
                <a:solidFill>
                  <a:srgbClr val="595959"/>
                </a:solidFill>
                <a:ea typeface="ＭＳ Ｐゴシック" charset="-128"/>
              </a:rPr>
              <a:t>  </a:t>
            </a:r>
            <a:r>
              <a:rPr lang="en-US" baseline="0" dirty="0" err="1" smtClean="0">
                <a:solidFill>
                  <a:srgbClr val="595959"/>
                </a:solidFill>
                <a:ea typeface="ＭＳ Ｐゴシック" charset="-128"/>
              </a:rPr>
              <a:t>Approx</a:t>
            </a:r>
            <a:r>
              <a:rPr lang="en-US" baseline="0" dirty="0" smtClean="0">
                <a:solidFill>
                  <a:srgbClr val="595959"/>
                </a:solidFill>
                <a:ea typeface="ＭＳ Ｐゴシック" charset="-128"/>
              </a:rPr>
              <a:t> 1,300 submitted, will 1,179 out of them. EOY or 2015.  giving raw data to organizations—inclusive.  SRZ.  ELM group.  EY benchmark F500.</a:t>
            </a:r>
            <a:endParaRPr lang="en-US" dirty="0" smtClean="0">
              <a:solidFill>
                <a:srgbClr val="595959"/>
              </a:solidFill>
              <a:ea typeface="ＭＳ Ｐゴシック" charset="-128"/>
            </a:endParaRPr>
          </a:p>
          <a:p>
            <a:pPr marL="348101" indent="-348101" defTabSz="464134" fontAlgn="base">
              <a:spcBef>
                <a:spcPct val="20000"/>
              </a:spcBef>
              <a:spcAft>
                <a:spcPct val="0"/>
              </a:spcAft>
              <a:buFont typeface="Arial" charset="0"/>
              <a:buChar char="•"/>
              <a:defRPr/>
            </a:pPr>
            <a:endParaRPr lang="en-US" dirty="0" smtClean="0">
              <a:solidFill>
                <a:srgbClr val="595959"/>
              </a:solidFill>
              <a:ea typeface="ＭＳ Ｐゴシック" charset="-128"/>
            </a:endParaRPr>
          </a:p>
          <a:p>
            <a:pPr marL="348101" indent="-348101" defTabSz="464134" fontAlgn="base">
              <a:spcBef>
                <a:spcPct val="20000"/>
              </a:spcBef>
              <a:spcAft>
                <a:spcPct val="0"/>
              </a:spcAft>
              <a:buFont typeface="Arial" charset="0"/>
              <a:buChar char="•"/>
              <a:defRPr/>
            </a:pPr>
            <a:r>
              <a:rPr lang="en-US" dirty="0" smtClean="0">
                <a:solidFill>
                  <a:srgbClr val="595959"/>
                </a:solidFill>
                <a:ea typeface="ＭＳ Ｐゴシック" charset="-128"/>
              </a:rPr>
              <a:t>Participating associations on this Cross-Industry Work Group include:</a:t>
            </a:r>
          </a:p>
          <a:p>
            <a:pPr marL="812235" lvl="1" indent="-348101" defTabSz="464134" fontAlgn="base">
              <a:spcBef>
                <a:spcPct val="20000"/>
              </a:spcBef>
              <a:spcAft>
                <a:spcPct val="0"/>
              </a:spcAft>
              <a:buFont typeface="Arial" charset="0"/>
              <a:buChar char="•"/>
              <a:defRPr/>
            </a:pPr>
            <a:r>
              <a:rPr lang="en-US" dirty="0" smtClean="0">
                <a:solidFill>
                  <a:srgbClr val="595959"/>
                </a:solidFill>
                <a:ea typeface="ＭＳ Ｐゴシック" charset="-128"/>
              </a:rPr>
              <a:t>IPC, AIAG, </a:t>
            </a:r>
            <a:r>
              <a:rPr lang="en-US" dirty="0" err="1" smtClean="0">
                <a:solidFill>
                  <a:srgbClr val="595959"/>
                </a:solidFill>
                <a:ea typeface="ＭＳ Ｐゴシック" charset="-128"/>
              </a:rPr>
              <a:t>Assoc</a:t>
            </a:r>
            <a:r>
              <a:rPr lang="en-US" dirty="0" smtClean="0">
                <a:solidFill>
                  <a:srgbClr val="595959"/>
                </a:solidFill>
                <a:ea typeface="ＭＳ Ｐゴシック" charset="-128"/>
              </a:rPr>
              <a:t> of Equipment Manufacturers (AEM), and Aerospace Intl </a:t>
            </a:r>
            <a:r>
              <a:rPr lang="en-US" dirty="0" err="1" smtClean="0">
                <a:solidFill>
                  <a:srgbClr val="595959"/>
                </a:solidFill>
                <a:ea typeface="ＭＳ Ｐゴシック" charset="-128"/>
              </a:rPr>
              <a:t>Assoc</a:t>
            </a:r>
            <a:r>
              <a:rPr lang="en-US" dirty="0" smtClean="0">
                <a:solidFill>
                  <a:srgbClr val="595959"/>
                </a:solidFill>
                <a:ea typeface="ＭＳ Ｐゴシック" charset="-128"/>
              </a:rPr>
              <a:t> (AIA) and the Conflict Free Sourcing Initiative (CFSI)</a:t>
            </a:r>
          </a:p>
          <a:p>
            <a:pPr marL="348101" indent="-348101" defTabSz="464134" fontAlgn="base">
              <a:spcBef>
                <a:spcPct val="20000"/>
              </a:spcBef>
              <a:spcAft>
                <a:spcPct val="0"/>
              </a:spcAft>
              <a:buFont typeface="Arial" charset="0"/>
              <a:buChar char="•"/>
              <a:defRPr/>
            </a:pPr>
            <a:endParaRPr lang="en-US" dirty="0" smtClean="0">
              <a:solidFill>
                <a:srgbClr val="595959"/>
              </a:solidFill>
              <a:ea typeface="ＭＳ Ｐゴシック" charset="-128"/>
            </a:endParaRPr>
          </a:p>
          <a:p>
            <a:pPr marL="348101" indent="-348101" defTabSz="464134" fontAlgn="base">
              <a:spcBef>
                <a:spcPct val="20000"/>
              </a:spcBef>
              <a:spcAft>
                <a:spcPct val="0"/>
              </a:spcAft>
              <a:buFont typeface="Arial" charset="0"/>
              <a:buChar char="•"/>
              <a:defRPr/>
            </a:pPr>
            <a:r>
              <a:rPr lang="en-US" dirty="0" smtClean="0">
                <a:solidFill>
                  <a:srgbClr val="595959"/>
                </a:solidFill>
                <a:ea typeface="ＭＳ Ｐゴシック" charset="-128"/>
              </a:rPr>
              <a:t>Today, I will share with you key observations from the Cross-Industry Group’s preliminary report</a:t>
            </a:r>
          </a:p>
          <a:p>
            <a:pPr marL="348101" indent="-348101" defTabSz="464134" fontAlgn="base">
              <a:spcBef>
                <a:spcPct val="20000"/>
              </a:spcBef>
              <a:spcAft>
                <a:spcPct val="0"/>
              </a:spcAft>
              <a:buFont typeface="Arial" charset="0"/>
              <a:buChar char="•"/>
              <a:defRPr/>
            </a:pPr>
            <a:endParaRPr lang="en-US" dirty="0" smtClean="0">
              <a:solidFill>
                <a:srgbClr val="595959"/>
              </a:solidFill>
              <a:ea typeface="ＭＳ Ｐゴシック" charset="-128"/>
            </a:endParaRPr>
          </a:p>
          <a:p>
            <a:pPr marL="812235" lvl="1" indent="-348101" defTabSz="464134" fontAlgn="base">
              <a:spcBef>
                <a:spcPct val="20000"/>
              </a:spcBef>
              <a:spcAft>
                <a:spcPct val="0"/>
              </a:spcAft>
              <a:buFont typeface="Arial" charset="0"/>
              <a:buChar char="•"/>
              <a:defRPr/>
            </a:pPr>
            <a:r>
              <a:rPr lang="en-US" dirty="0" smtClean="0">
                <a:solidFill>
                  <a:srgbClr val="595959"/>
                </a:solidFill>
                <a:ea typeface="ＭＳ Ｐゴシック" charset="-128"/>
              </a:rPr>
              <a:t>A copy of this entire preliminary report is available on the Conflict Minerals page of AIAG.org; the full report will be available by year end 2014.</a:t>
            </a:r>
          </a:p>
          <a:p>
            <a:pPr marL="812235" lvl="1" indent="-348101" defTabSz="464134" fontAlgn="base">
              <a:spcBef>
                <a:spcPct val="20000"/>
              </a:spcBef>
              <a:spcAft>
                <a:spcPct val="0"/>
              </a:spcAft>
              <a:buFont typeface="Arial" charset="0"/>
              <a:buChar char="•"/>
              <a:defRPr/>
            </a:pPr>
            <a:endParaRPr lang="en-US" dirty="0" smtClean="0">
              <a:solidFill>
                <a:srgbClr val="595959"/>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40B23D1-3BBE-443A-9B00-04BCE4871AE4}" type="slidenum">
              <a:rPr lang="en-US" smtClean="0"/>
              <a:t>9</a:t>
            </a:fld>
            <a:endParaRPr lang="en-US"/>
          </a:p>
        </p:txBody>
      </p:sp>
    </p:spTree>
    <p:extLst>
      <p:ext uri="{BB962C8B-B14F-4D97-AF65-F5344CB8AC3E}">
        <p14:creationId xmlns:p14="http://schemas.microsoft.com/office/powerpoint/2010/main" val="74949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101" indent="-348101" defTabSz="464134" fontAlgn="base">
              <a:spcBef>
                <a:spcPct val="20000"/>
              </a:spcBef>
              <a:spcAft>
                <a:spcPct val="0"/>
              </a:spcAft>
              <a:buFont typeface="Arial" charset="0"/>
              <a:buChar char="•"/>
              <a:defRPr/>
            </a:pPr>
            <a:r>
              <a:rPr lang="en-US" dirty="0" smtClean="0">
                <a:solidFill>
                  <a:srgbClr val="595959"/>
                </a:solidFill>
                <a:ea typeface="ＭＳ Ｐゴシック" charset="-128"/>
              </a:rPr>
              <a:t>Note </a:t>
            </a:r>
            <a:r>
              <a:rPr lang="en-US" dirty="0">
                <a:solidFill>
                  <a:srgbClr val="595959"/>
                </a:solidFill>
                <a:ea typeface="ＭＳ Ｐゴシック" charset="-128"/>
              </a:rPr>
              <a:t>the diversity of the industries benchmarked</a:t>
            </a:r>
          </a:p>
          <a:p>
            <a:pPr marL="348101" indent="-348101" defTabSz="464134" fontAlgn="base">
              <a:spcBef>
                <a:spcPct val="20000"/>
              </a:spcBef>
              <a:spcAft>
                <a:spcPct val="0"/>
              </a:spcAft>
              <a:buFont typeface="Arial" charset="0"/>
              <a:buChar char="•"/>
              <a:defRPr/>
            </a:pPr>
            <a:endParaRPr lang="en-US" dirty="0">
              <a:solidFill>
                <a:srgbClr val="595959"/>
              </a:solidFill>
              <a:ea typeface="ＭＳ Ｐゴシック" charset="-128"/>
            </a:endParaRPr>
          </a:p>
          <a:p>
            <a:pPr marL="348101" indent="-348101" defTabSz="464134" fontAlgn="base">
              <a:spcBef>
                <a:spcPct val="20000"/>
              </a:spcBef>
              <a:spcAft>
                <a:spcPct val="0"/>
              </a:spcAft>
              <a:buFont typeface="Arial" charset="0"/>
              <a:buChar char="•"/>
              <a:defRPr/>
            </a:pPr>
            <a:r>
              <a:rPr lang="en-US" dirty="0">
                <a:solidFill>
                  <a:srgbClr val="595959"/>
                </a:solidFill>
                <a:ea typeface="ＭＳ Ｐゴシック" charset="-128"/>
              </a:rPr>
              <a:t>Thus far, 307 submissions from filing companies have been reviewed by the Cross-Industry Work Group </a:t>
            </a:r>
          </a:p>
          <a:p>
            <a:pPr marL="348101" indent="-348101" defTabSz="464134" fontAlgn="base">
              <a:spcBef>
                <a:spcPct val="20000"/>
              </a:spcBef>
              <a:spcAft>
                <a:spcPct val="0"/>
              </a:spcAft>
              <a:buFont typeface="Arial" charset="0"/>
              <a:buChar char="•"/>
              <a:defRPr/>
            </a:pPr>
            <a:endParaRPr lang="en-US" sz="2700" dirty="0">
              <a:solidFill>
                <a:srgbClr val="595959"/>
              </a:solidFill>
              <a:ea typeface="ＭＳ Ｐゴシック" charset="-128"/>
            </a:endParaRPr>
          </a:p>
          <a:p>
            <a:pPr marL="348101" indent="-348101" defTabSz="464134" fontAlgn="base">
              <a:spcBef>
                <a:spcPct val="20000"/>
              </a:spcBef>
              <a:spcAft>
                <a:spcPct val="0"/>
              </a:spcAft>
              <a:buFont typeface="Arial" charset="0"/>
              <a:buChar char="•"/>
              <a:defRPr/>
            </a:pPr>
            <a:endParaRPr lang="en-US" sz="2700" dirty="0">
              <a:solidFill>
                <a:srgbClr val="595959"/>
              </a:solidFill>
              <a:ea typeface="ＭＳ Ｐゴシック" charset="-128"/>
            </a:endParaRPr>
          </a:p>
        </p:txBody>
      </p:sp>
      <p:sp>
        <p:nvSpPr>
          <p:cNvPr id="4" name="Slide Number Placeholder 3"/>
          <p:cNvSpPr>
            <a:spLocks noGrp="1"/>
          </p:cNvSpPr>
          <p:nvPr>
            <p:ph type="sldNum" sz="quarter" idx="10"/>
          </p:nvPr>
        </p:nvSpPr>
        <p:spPr/>
        <p:txBody>
          <a:bodyPr/>
          <a:lstStyle/>
          <a:p>
            <a:fld id="{48FC2B14-6EDF-4742-917B-633645E70A31}" type="slidenum">
              <a:rPr lang="en-US" smtClean="0"/>
              <a:t>10</a:t>
            </a:fld>
            <a:endParaRPr lang="en-US"/>
          </a:p>
        </p:txBody>
      </p:sp>
    </p:spTree>
    <p:extLst>
      <p:ext uri="{BB962C8B-B14F-4D97-AF65-F5344CB8AC3E}">
        <p14:creationId xmlns:p14="http://schemas.microsoft.com/office/powerpoint/2010/main" val="406201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Now let’s turn our attention to the tools companies are using to gather data, if any</a:t>
            </a:r>
          </a:p>
          <a:p>
            <a:endParaRPr lang="en-US" sz="1400" dirty="0"/>
          </a:p>
          <a:p>
            <a:r>
              <a:rPr lang="en-US" sz="1400" dirty="0"/>
              <a:t>This slide focuses on the 307 submissions from filing companies and their utilization of the CMRT and software solutions, </a:t>
            </a:r>
          </a:p>
          <a:p>
            <a:endParaRPr lang="en-US" sz="1400" dirty="0"/>
          </a:p>
          <a:p>
            <a:r>
              <a:rPr lang="en-US" sz="1400" dirty="0"/>
              <a:t>Data shows most companies benchmarked did use the Conflict Minerals Report Template (formerly the EICC/</a:t>
            </a:r>
            <a:r>
              <a:rPr lang="en-US" sz="1400" dirty="0" err="1"/>
              <a:t>GeSI</a:t>
            </a:r>
            <a:r>
              <a:rPr lang="en-US" sz="1400" dirty="0"/>
              <a:t> Template)</a:t>
            </a:r>
          </a:p>
          <a:p>
            <a:endParaRPr lang="en-US" sz="1400" dirty="0"/>
          </a:p>
          <a:p>
            <a:r>
              <a:rPr lang="en-US" sz="1400" dirty="0"/>
              <a:t>Of those that did not use the CMRT, a small percentage use an internal resource</a:t>
            </a:r>
          </a:p>
          <a:p>
            <a:endParaRPr lang="en-US" sz="1400" dirty="0"/>
          </a:p>
          <a:p>
            <a:r>
              <a:rPr lang="en-US" sz="1400" dirty="0"/>
              <a:t>However, most did not elaborate</a:t>
            </a:r>
          </a:p>
          <a:p>
            <a:endParaRPr lang="en-US" sz="1400" dirty="0"/>
          </a:p>
          <a:p>
            <a:r>
              <a:rPr lang="en-US" sz="1400" dirty="0"/>
              <a:t>We also see that 14% of the 307 CMRs benchmarked reported they used a software solution, while most did not indicate is a software was used</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48FC2B14-6EDF-4742-917B-633645E70A31}" type="slidenum">
              <a:rPr lang="en-US" smtClean="0"/>
              <a:t>11</a:t>
            </a:fld>
            <a:endParaRPr lang="en-US"/>
          </a:p>
        </p:txBody>
      </p:sp>
    </p:spTree>
    <p:extLst>
      <p:ext uri="{BB962C8B-B14F-4D97-AF65-F5344CB8AC3E}">
        <p14:creationId xmlns:p14="http://schemas.microsoft.com/office/powerpoint/2010/main" val="10936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we see the preliminary results of those that did reference the Country of Origin</a:t>
            </a:r>
          </a:p>
          <a:p>
            <a:endParaRPr lang="en-US" sz="1400" dirty="0"/>
          </a:p>
          <a:p>
            <a:r>
              <a:rPr lang="en-US" sz="1400" dirty="0"/>
              <a:t>Recent reports and allegations of sources originating from sanctioned countries has prompted the attention of U.S governmental agencies such as the Department of Treasury’s Office of Foreign Assets Control or (OFAC). </a:t>
            </a:r>
          </a:p>
          <a:p>
            <a:endParaRPr lang="en-US" dirty="0" smtClean="0"/>
          </a:p>
        </p:txBody>
      </p:sp>
      <p:sp>
        <p:nvSpPr>
          <p:cNvPr id="4" name="Slide Number Placeholder 3"/>
          <p:cNvSpPr>
            <a:spLocks noGrp="1"/>
          </p:cNvSpPr>
          <p:nvPr>
            <p:ph type="sldNum" sz="quarter" idx="10"/>
          </p:nvPr>
        </p:nvSpPr>
        <p:spPr/>
        <p:txBody>
          <a:bodyPr/>
          <a:lstStyle/>
          <a:p>
            <a:fld id="{48FC2B14-6EDF-4742-917B-633645E70A31}" type="slidenum">
              <a:rPr lang="en-US" smtClean="0"/>
              <a:t>12</a:t>
            </a:fld>
            <a:endParaRPr lang="en-US"/>
          </a:p>
        </p:txBody>
      </p:sp>
    </p:spTree>
    <p:extLst>
      <p:ext uri="{BB962C8B-B14F-4D97-AF65-F5344CB8AC3E}">
        <p14:creationId xmlns:p14="http://schemas.microsoft.com/office/powerpoint/2010/main" val="390736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of the OECD Due Diligence Guidance mandates</a:t>
            </a:r>
            <a:r>
              <a:rPr lang="en-US" baseline="0" dirty="0" smtClean="0"/>
              <a:t> that 3</a:t>
            </a:r>
            <a:r>
              <a:rPr lang="en-US" baseline="30000" dirty="0" smtClean="0"/>
              <a:t>rd</a:t>
            </a:r>
            <a:r>
              <a:rPr lang="en-US" baseline="0" dirty="0" smtClean="0"/>
              <a:t> party audits are conducted at strategic points within the supply chain = SMELTERs or REFINERs</a:t>
            </a:r>
          </a:p>
          <a:p>
            <a:r>
              <a:rPr lang="en-US" baseline="0" dirty="0" smtClean="0"/>
              <a:t>The guidance encourages industry to develop a collaborative approach to achieving this.  The CFSI Conflict Free Smelter Program is the collaborative effort.</a:t>
            </a:r>
          </a:p>
          <a:p>
            <a:r>
              <a:rPr lang="en-US" baseline="0" dirty="0" smtClean="0"/>
              <a:t>And AIAG is a member and has engaged in the effort to engage smelters…….. </a:t>
            </a:r>
            <a:endParaRPr lang="en-US" dirty="0"/>
          </a:p>
        </p:txBody>
      </p:sp>
      <p:sp>
        <p:nvSpPr>
          <p:cNvPr id="4" name="Slide Number Placeholder 3"/>
          <p:cNvSpPr>
            <a:spLocks noGrp="1"/>
          </p:cNvSpPr>
          <p:nvPr>
            <p:ph type="sldNum" sz="quarter" idx="10"/>
          </p:nvPr>
        </p:nvSpPr>
        <p:spPr/>
        <p:txBody>
          <a:bodyPr/>
          <a:lstStyle/>
          <a:p>
            <a:fld id="{340B23D1-3BBE-443A-9B00-04BCE4871AE4}" type="slidenum">
              <a:rPr lang="en-US" smtClean="0"/>
              <a:t>13</a:t>
            </a:fld>
            <a:endParaRPr lang="en-US"/>
          </a:p>
        </p:txBody>
      </p:sp>
    </p:spTree>
    <p:extLst>
      <p:ext uri="{BB962C8B-B14F-4D97-AF65-F5344CB8AC3E}">
        <p14:creationId xmlns:p14="http://schemas.microsoft.com/office/powerpoint/2010/main" val="315178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fld id="{F496D4CB-F7E6-425A-94F3-8EAC983AF7A8}"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403213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05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0C0D338-F06C-4810-9C3C-3D200297BE18}" type="datetime1">
              <a:rPr lang="en-US"/>
              <a:pPr/>
              <a:t>4/22/2015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8967FF5-7831-42F7-93B4-FD79AB5B554E}" type="slidenum">
              <a:rPr lang="en-US"/>
              <a:pPr/>
              <a:t>‹#›</a:t>
            </a:fld>
            <a:endParaRPr lang="en-US"/>
          </a:p>
        </p:txBody>
      </p:sp>
    </p:spTree>
    <p:extLst>
      <p:ext uri="{BB962C8B-B14F-4D97-AF65-F5344CB8AC3E}">
        <p14:creationId xmlns:p14="http://schemas.microsoft.com/office/powerpoint/2010/main" val="415331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13101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fld id="{F496D4CB-F7E6-425A-94F3-8EAC983AF7A8}"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403213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52578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3" name="Footer Placeholder 2"/>
          <p:cNvSpPr>
            <a:spLocks noGrp="1" noChangeArrowheads="1"/>
          </p:cNvSpPr>
          <p:nvPr>
            <p:ph type="ftr" sz="quarter" idx="11"/>
          </p:nvPr>
        </p:nvSpPr>
        <p:spPr>
          <a:xfrm>
            <a:off x="2286000" y="6381750"/>
            <a:ext cx="2895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4" name="Slide Number Placeholder 3"/>
          <p:cNvSpPr>
            <a:spLocks noGrp="1" noChangeArrowheads="1"/>
          </p:cNvSpPr>
          <p:nvPr>
            <p:ph type="sldNum" sz="quarter" idx="12"/>
          </p:nvPr>
        </p:nvSpPr>
        <p:spPr>
          <a:xfrm>
            <a:off x="457200" y="6381750"/>
            <a:ext cx="1752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fld id="{042316F4-0D2A-4EB8-861B-FE942E8E41C1}"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1414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059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0C0D338-F06C-4810-9C3C-3D200297BE18}" type="datetime1">
              <a:rPr lang="en-US"/>
              <a:pPr/>
              <a:t>4/22/2015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8967FF5-7831-42F7-93B4-FD79AB5B554E}" type="slidenum">
              <a:rPr lang="en-US"/>
              <a:pPr/>
              <a:t>‹#›</a:t>
            </a:fld>
            <a:endParaRPr lang="en-US"/>
          </a:p>
        </p:txBody>
      </p:sp>
    </p:spTree>
    <p:extLst>
      <p:ext uri="{BB962C8B-B14F-4D97-AF65-F5344CB8AC3E}">
        <p14:creationId xmlns:p14="http://schemas.microsoft.com/office/powerpoint/2010/main" val="415331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0251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fld id="{F496D4CB-F7E6-425A-94F3-8EAC983AF7A8}"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4032137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52578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3" name="Footer Placeholder 2"/>
          <p:cNvSpPr>
            <a:spLocks noGrp="1" noChangeArrowheads="1"/>
          </p:cNvSpPr>
          <p:nvPr>
            <p:ph type="ftr" sz="quarter" idx="11"/>
          </p:nvPr>
        </p:nvSpPr>
        <p:spPr>
          <a:xfrm>
            <a:off x="2286000" y="6381750"/>
            <a:ext cx="2895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4" name="Slide Number Placeholder 3"/>
          <p:cNvSpPr>
            <a:spLocks noGrp="1" noChangeArrowheads="1"/>
          </p:cNvSpPr>
          <p:nvPr>
            <p:ph type="sldNum" sz="quarter" idx="12"/>
          </p:nvPr>
        </p:nvSpPr>
        <p:spPr>
          <a:xfrm>
            <a:off x="457200" y="6381750"/>
            <a:ext cx="1752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fld id="{042316F4-0D2A-4EB8-861B-FE942E8E41C1}"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141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52578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3" name="Footer Placeholder 2"/>
          <p:cNvSpPr>
            <a:spLocks noGrp="1" noChangeArrowheads="1"/>
          </p:cNvSpPr>
          <p:nvPr>
            <p:ph type="ftr" sz="quarter" idx="11"/>
          </p:nvPr>
        </p:nvSpPr>
        <p:spPr>
          <a:xfrm>
            <a:off x="2286000" y="6381750"/>
            <a:ext cx="2895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4" name="Slide Number Placeholder 3"/>
          <p:cNvSpPr>
            <a:spLocks noGrp="1" noChangeArrowheads="1"/>
          </p:cNvSpPr>
          <p:nvPr>
            <p:ph type="sldNum" sz="quarter" idx="12"/>
          </p:nvPr>
        </p:nvSpPr>
        <p:spPr>
          <a:xfrm>
            <a:off x="457200" y="6381750"/>
            <a:ext cx="1752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fld id="{042316F4-0D2A-4EB8-861B-FE942E8E41C1}"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1414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059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944CEE1-4CD5-4CF5-A75F-61A62F236B77}" type="datetime1">
              <a:rPr lang="en-US"/>
              <a:pPr/>
              <a:t>4/22/2015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1CD049E-E0CD-479D-BF3D-5DDFCED825A3}" type="slidenum">
              <a:rPr lang="en-US"/>
              <a:pPr/>
              <a:t>‹#›</a:t>
            </a:fld>
            <a:endParaRPr lang="en-US"/>
          </a:p>
        </p:txBody>
      </p:sp>
    </p:spTree>
    <p:extLst>
      <p:ext uri="{BB962C8B-B14F-4D97-AF65-F5344CB8AC3E}">
        <p14:creationId xmlns:p14="http://schemas.microsoft.com/office/powerpoint/2010/main" val="2543702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1310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0C0D338-F06C-4810-9C3C-3D200297BE18}" type="datetime1">
              <a:rPr lang="en-US"/>
              <a:pPr/>
              <a:t>4/22/2015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8967FF5-7831-42F7-93B4-FD79AB5B554E}" type="slidenum">
              <a:rPr lang="en-US"/>
              <a:pPr/>
              <a:t>‹#›</a:t>
            </a:fld>
            <a:endParaRPr lang="en-US"/>
          </a:p>
        </p:txBody>
      </p:sp>
    </p:spTree>
    <p:extLst>
      <p:ext uri="{BB962C8B-B14F-4D97-AF65-F5344CB8AC3E}">
        <p14:creationId xmlns:p14="http://schemas.microsoft.com/office/powerpoint/2010/main" val="4153312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0C0D338-F06C-4810-9C3C-3D200297BE18}" type="datetime1">
              <a:rPr lang="en-US"/>
              <a:pPr/>
              <a:t>4/22/2015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8967FF5-7831-42F7-93B4-FD79AB5B554E}" type="slidenum">
              <a:rPr lang="en-US"/>
              <a:pPr/>
              <a:t>‹#›</a:t>
            </a:fld>
            <a:endParaRPr lang="en-US"/>
          </a:p>
        </p:txBody>
      </p:sp>
    </p:spTree>
    <p:extLst>
      <p:ext uri="{BB962C8B-B14F-4D97-AF65-F5344CB8AC3E}">
        <p14:creationId xmlns:p14="http://schemas.microsoft.com/office/powerpoint/2010/main" val="415331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fld id="{F496D4CB-F7E6-425A-94F3-8EAC983AF7A8}"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701605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defRPr>
            </a:lvl1pPr>
          </a:lstStyle>
          <a:p>
            <a:pPr defTabSz="457200"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3635188"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128"/>
              </a:defRPr>
            </a:lvl1pPr>
          </a:lstStyle>
          <a:p>
            <a:pPr>
              <a:defRPr/>
            </a:pPr>
            <a:fld id="{D8EA76D0-440F-4E8E-9B15-44A827D9C3C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29902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635188"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128"/>
              </a:defRPr>
            </a:lvl1pPr>
          </a:lstStyle>
          <a:p>
            <a:pPr>
              <a:defRPr/>
            </a:pPr>
            <a:fld id="{D8EA76D0-440F-4E8E-9B15-44A827D9C3C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05783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635188"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128"/>
              </a:defRPr>
            </a:lvl1pPr>
          </a:lstStyle>
          <a:p>
            <a:pPr>
              <a:defRPr/>
            </a:pPr>
            <a:fld id="{D8EA76D0-440F-4E8E-9B15-44A827D9C3C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7786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059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059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30051"/>
            <a:ext cx="7772400" cy="1470025"/>
          </a:xfrm>
        </p:spPr>
        <p:txBody>
          <a:bodyPr>
            <a:noAutofit/>
          </a:bodyPr>
          <a:lstStyle>
            <a:lvl1pPr algn="l">
              <a:defRPr sz="3600" b="1" i="0">
                <a:solidFill>
                  <a:srgbClr val="194F8B"/>
                </a:solidFill>
                <a:latin typeface="Gill Sans MT"/>
                <a:cs typeface="Gill Sans MT"/>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685800" y="2783397"/>
            <a:ext cx="7772400" cy="1035091"/>
          </a:xfrm>
        </p:spPr>
        <p:txBody>
          <a:bodyPr>
            <a:normAutofit/>
          </a:bodyPr>
          <a:lstStyle>
            <a:lvl1pPr marL="0" indent="0" algn="l">
              <a:buNone/>
              <a:defRPr sz="2800">
                <a:solidFill>
                  <a:schemeClr val="bg2">
                    <a:lumMod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sp>
        <p:nvSpPr>
          <p:cNvPr id="4" name="Date Placeholder 3"/>
          <p:cNvSpPr>
            <a:spLocks noGrp="1"/>
          </p:cNvSpPr>
          <p:nvPr>
            <p:ph type="dt" sz="half" idx="10"/>
          </p:nvPr>
        </p:nvSpPr>
        <p:spPr>
          <a:xfrm>
            <a:off x="457200" y="6356350"/>
            <a:ext cx="935372" cy="365125"/>
          </a:xfrm>
          <a:prstGeom prst="rect">
            <a:avLst/>
          </a:prstGeom>
        </p:spPr>
        <p:txBody>
          <a:bodyPr/>
          <a:lstStyle/>
          <a:p>
            <a:fld id="{6A05C454-3770-409F-8C0E-6DA3C5CC1C37}" type="datetime1">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1963024" y="6356350"/>
            <a:ext cx="5352176"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392572" y="6356350"/>
            <a:ext cx="570452" cy="365125"/>
          </a:xfrm>
          <a:prstGeom prst="rect">
            <a:avLst/>
          </a:prstGeom>
        </p:spPr>
        <p:txBody>
          <a:bodyPr/>
          <a:lstStyle/>
          <a:p>
            <a:fld id="{110B9FE3-C304-CE48-A9B7-DC03ED22A9BC}"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685800" y="4732338"/>
            <a:ext cx="7772400" cy="1624012"/>
          </a:xfrm>
        </p:spPr>
        <p:txBody>
          <a:bodyPr anchor="ctr">
            <a:normAutofit/>
          </a:bodyPr>
          <a:lstStyle>
            <a:lvl1pPr marL="0" indent="0">
              <a:lnSpc>
                <a:spcPct val="80000"/>
              </a:lnSpc>
              <a:buNone/>
              <a:defRPr sz="2000" baseline="0">
                <a:solidFill>
                  <a:srgbClr val="D1DFE7"/>
                </a:solidFill>
              </a:defRPr>
            </a:lvl1pPr>
          </a:lstStyle>
          <a:p>
            <a:pPr lvl="0"/>
            <a:r>
              <a:rPr lang="en-US" smtClean="0"/>
              <a:t>Click to edit Master text styles</a:t>
            </a:r>
          </a:p>
        </p:txBody>
      </p:sp>
    </p:spTree>
    <p:extLst>
      <p:ext uri="{BB962C8B-B14F-4D97-AF65-F5344CB8AC3E}">
        <p14:creationId xmlns:p14="http://schemas.microsoft.com/office/powerpoint/2010/main" val="151991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935372" cy="365125"/>
          </a:xfrm>
          <a:prstGeom prst="rect">
            <a:avLst/>
          </a:prstGeom>
        </p:spPr>
        <p:txBody>
          <a:bodyPr/>
          <a:lstStyle/>
          <a:p>
            <a:fld id="{C5C235F8-4BEC-4E78-9F49-5F9906AD6C88}" type="datetime1">
              <a:rPr lang="en-US" smtClean="0">
                <a:solidFill>
                  <a:prstClr val="black">
                    <a:tint val="75000"/>
                  </a:prstClr>
                </a:solidFill>
              </a:rPr>
              <a:pPr/>
              <a:t>4/22/2015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1963024" y="6356350"/>
            <a:ext cx="5352176"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392572" y="6356350"/>
            <a:ext cx="570452" cy="365125"/>
          </a:xfrm>
          <a:prstGeom prst="rect">
            <a:avLst/>
          </a:prstGeom>
        </p:spPr>
        <p:txBody>
          <a:bodyPr/>
          <a:lstStyle/>
          <a:p>
            <a:fld id="{110B9FE3-C304-CE48-A9B7-DC03ED22A9BC}"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8072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13101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defTabSz="457200" fontAlgn="base">
              <a:spcBef>
                <a:spcPct val="0"/>
              </a:spcBef>
              <a:spcAft>
                <a:spcPct val="0"/>
              </a:spcAft>
              <a:defRPr/>
            </a:pPr>
            <a:fld id="{F496D4CB-F7E6-425A-94F3-8EAC983AF7A8}"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40321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52578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3" name="Footer Placeholder 2"/>
          <p:cNvSpPr>
            <a:spLocks noGrp="1" noChangeArrowheads="1"/>
          </p:cNvSpPr>
          <p:nvPr>
            <p:ph type="ftr" sz="quarter" idx="11"/>
          </p:nvPr>
        </p:nvSpPr>
        <p:spPr>
          <a:xfrm>
            <a:off x="2286000" y="6381750"/>
            <a:ext cx="2895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endParaRPr lang="en-US" altLang="en-US">
              <a:ea typeface="ＭＳ Ｐゴシック" pitchFamily="34" charset="-128"/>
            </a:endParaRPr>
          </a:p>
        </p:txBody>
      </p:sp>
      <p:sp>
        <p:nvSpPr>
          <p:cNvPr id="4" name="Slide Number Placeholder 3"/>
          <p:cNvSpPr>
            <a:spLocks noGrp="1" noChangeArrowheads="1"/>
          </p:cNvSpPr>
          <p:nvPr>
            <p:ph type="sldNum" sz="quarter" idx="12"/>
          </p:nvPr>
        </p:nvSpPr>
        <p:spPr>
          <a:xfrm>
            <a:off x="457200" y="6381750"/>
            <a:ext cx="1752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defTabSz="457200" fontAlgn="base">
              <a:spcBef>
                <a:spcPct val="0"/>
              </a:spcBef>
              <a:spcAft>
                <a:spcPct val="0"/>
              </a:spcAft>
              <a:defRPr/>
            </a:pPr>
            <a:fld id="{042316F4-0D2A-4EB8-861B-FE942E8E41C1}" type="slidenum">
              <a:rPr lang="en-US" altLang="en-US">
                <a:ea typeface="ＭＳ Ｐゴシック" pitchFamily="34" charset="-128"/>
              </a:rPr>
              <a:pPr defTabSz="457200"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141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5.xml"/><Relationship Id="rId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21.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626" name="Picture 7" descr="AIAG_ppt_insid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AIAG_ppt_header.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66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136198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2" r:id="rId4"/>
    <p:sldLayoutId id="2147483693" r:id="rId5"/>
    <p:sldLayoutId id="2147483694" r:id="rId6"/>
  </p:sldLayoutIdLst>
  <p:hf sldNum="0" hdr="0" ftr="0" dt="0"/>
  <p:txStyles>
    <p:titleStyle>
      <a:lvl1pPr algn="l" defTabSz="457200" rtl="0" eaLnBrk="0" fontAlgn="base" hangingPunct="0">
        <a:spcBef>
          <a:spcPct val="0"/>
        </a:spcBef>
        <a:spcAft>
          <a:spcPct val="0"/>
        </a:spcAft>
        <a:defRPr sz="2000" b="1" kern="120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2pPr>
      <a:lvl3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3pPr>
      <a:lvl4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4pPr>
      <a:lvl5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5pPr>
      <a:lvl6pPr marL="457200" algn="l" defTabSz="457200" rtl="0" fontAlgn="base">
        <a:spcBef>
          <a:spcPct val="0"/>
        </a:spcBef>
        <a:spcAft>
          <a:spcPct val="0"/>
        </a:spcAft>
        <a:defRPr sz="2000" b="1">
          <a:solidFill>
            <a:srgbClr val="FFFFFF"/>
          </a:solidFill>
          <a:latin typeface="Arial" charset="0"/>
          <a:ea typeface="ＭＳ Ｐゴシック" charset="-128"/>
        </a:defRPr>
      </a:lvl6pPr>
      <a:lvl7pPr marL="914400" algn="l" defTabSz="457200" rtl="0" fontAlgn="base">
        <a:spcBef>
          <a:spcPct val="0"/>
        </a:spcBef>
        <a:spcAft>
          <a:spcPct val="0"/>
        </a:spcAft>
        <a:defRPr sz="2000" b="1">
          <a:solidFill>
            <a:srgbClr val="FFFFFF"/>
          </a:solidFill>
          <a:latin typeface="Arial" charset="0"/>
          <a:ea typeface="ＭＳ Ｐゴシック" charset="-128"/>
        </a:defRPr>
      </a:lvl7pPr>
      <a:lvl8pPr marL="1371600" algn="l" defTabSz="457200" rtl="0" fontAlgn="base">
        <a:spcBef>
          <a:spcPct val="0"/>
        </a:spcBef>
        <a:spcAft>
          <a:spcPct val="0"/>
        </a:spcAft>
        <a:defRPr sz="2000" b="1">
          <a:solidFill>
            <a:srgbClr val="FFFFFF"/>
          </a:solidFill>
          <a:latin typeface="Arial" charset="0"/>
          <a:ea typeface="ＭＳ Ｐゴシック" charset="-128"/>
        </a:defRPr>
      </a:lvl8pPr>
      <a:lvl9pPr marL="1828800" algn="l" defTabSz="457200" rtl="0" fontAlgn="base">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626" name="Picture 7" descr="AIAG_ppt_insi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AIAG_ppt_head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66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54180116"/>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457200" rtl="0" eaLnBrk="0" fontAlgn="base" hangingPunct="0">
        <a:spcBef>
          <a:spcPct val="0"/>
        </a:spcBef>
        <a:spcAft>
          <a:spcPct val="0"/>
        </a:spcAft>
        <a:defRPr sz="2000" b="1" kern="120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2pPr>
      <a:lvl3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3pPr>
      <a:lvl4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4pPr>
      <a:lvl5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5pPr>
      <a:lvl6pPr marL="457200" algn="l" defTabSz="457200" rtl="0" fontAlgn="base">
        <a:spcBef>
          <a:spcPct val="0"/>
        </a:spcBef>
        <a:spcAft>
          <a:spcPct val="0"/>
        </a:spcAft>
        <a:defRPr sz="2000" b="1">
          <a:solidFill>
            <a:srgbClr val="FFFFFF"/>
          </a:solidFill>
          <a:latin typeface="Arial" charset="0"/>
          <a:ea typeface="ＭＳ Ｐゴシック" charset="-128"/>
        </a:defRPr>
      </a:lvl6pPr>
      <a:lvl7pPr marL="914400" algn="l" defTabSz="457200" rtl="0" fontAlgn="base">
        <a:spcBef>
          <a:spcPct val="0"/>
        </a:spcBef>
        <a:spcAft>
          <a:spcPct val="0"/>
        </a:spcAft>
        <a:defRPr sz="2000" b="1">
          <a:solidFill>
            <a:srgbClr val="FFFFFF"/>
          </a:solidFill>
          <a:latin typeface="Arial" charset="0"/>
          <a:ea typeface="ＭＳ Ｐゴシック" charset="-128"/>
        </a:defRPr>
      </a:lvl7pPr>
      <a:lvl8pPr marL="1371600" algn="l" defTabSz="457200" rtl="0" fontAlgn="base">
        <a:spcBef>
          <a:spcPct val="0"/>
        </a:spcBef>
        <a:spcAft>
          <a:spcPct val="0"/>
        </a:spcAft>
        <a:defRPr sz="2000" b="1">
          <a:solidFill>
            <a:srgbClr val="FFFFFF"/>
          </a:solidFill>
          <a:latin typeface="Arial" charset="0"/>
          <a:ea typeface="ＭＳ Ｐゴシック" charset="-128"/>
        </a:defRPr>
      </a:lvl8pPr>
      <a:lvl9pPr marL="1828800" algn="l" defTabSz="457200" rtl="0" fontAlgn="base">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AIAG_ppt_insid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AIAG_ppt_header.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635188"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latin typeface="Calibri" charset="0"/>
                <a:ea typeface="ＭＳ Ｐゴシック" charset="-128"/>
              </a:defRPr>
            </a:lvl1pPr>
          </a:lstStyle>
          <a:p>
            <a:pPr defTabSz="457200" fontAlgn="base">
              <a:spcBef>
                <a:spcPct val="0"/>
              </a:spcBef>
              <a:spcAft>
                <a:spcPct val="0"/>
              </a:spcAft>
              <a:defRPr/>
            </a:pPr>
            <a:fld id="{D8EA76D0-440F-4E8E-9B15-44A827D9C3CC}" type="slidenum">
              <a:rPr lang="en-US" smtClean="0">
                <a:solidFill>
                  <a:prstClr val="black"/>
                </a:solidFill>
              </a:rPr>
              <a:pPr defTabSz="457200" fontAlgn="base">
                <a:spcBef>
                  <a:spcPct val="0"/>
                </a:spcBef>
                <a:spcAft>
                  <a:spcPct val="0"/>
                </a:spcAft>
                <a:defRPr/>
              </a:pPr>
              <a:t>‹#›</a:t>
            </a:fld>
            <a:endParaRPr lang="en-US" dirty="0">
              <a:solidFill>
                <a:prstClr val="black"/>
              </a:solidFill>
            </a:endParaRP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41884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hf hdr="0" ftr="0" dt="0"/>
  <p:txStyles>
    <p:titleStyle>
      <a:lvl1pPr algn="l" defTabSz="457200" rtl="0" eaLnBrk="0" fontAlgn="base" hangingPunct="0">
        <a:spcBef>
          <a:spcPct val="0"/>
        </a:spcBef>
        <a:spcAft>
          <a:spcPct val="0"/>
        </a:spcAft>
        <a:defRPr sz="2000" b="1" kern="1200">
          <a:solidFill>
            <a:srgbClr val="FFFFFF"/>
          </a:solidFill>
          <a:latin typeface="Arial"/>
          <a:ea typeface="ＭＳ Ｐゴシック" charset="-128"/>
          <a:cs typeface="Arial"/>
        </a:defRPr>
      </a:lvl1pPr>
      <a:lvl2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2pPr>
      <a:lvl3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3pPr>
      <a:lvl4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4pPr>
      <a:lvl5pPr algn="l" defTabSz="457200" rtl="0" eaLnBrk="0" fontAlgn="base" hangingPunct="0">
        <a:spcBef>
          <a:spcPct val="0"/>
        </a:spcBef>
        <a:spcAft>
          <a:spcPct val="0"/>
        </a:spcAft>
        <a:defRPr sz="2000" b="1">
          <a:solidFill>
            <a:srgbClr val="FFFFFF"/>
          </a:solidFill>
          <a:latin typeface="Arial" charset="0"/>
          <a:ea typeface="ＭＳ Ｐゴシック" charset="-128"/>
          <a:cs typeface="Arial" charset="0"/>
        </a:defRPr>
      </a:lvl5pPr>
      <a:lvl6pPr marL="457200" algn="l" defTabSz="457200" rtl="0" fontAlgn="base">
        <a:spcBef>
          <a:spcPct val="0"/>
        </a:spcBef>
        <a:spcAft>
          <a:spcPct val="0"/>
        </a:spcAft>
        <a:defRPr sz="2000" b="1">
          <a:solidFill>
            <a:srgbClr val="FFFFFF"/>
          </a:solidFill>
          <a:latin typeface="Arial" charset="0"/>
          <a:ea typeface="ＭＳ Ｐゴシック" charset="-128"/>
        </a:defRPr>
      </a:lvl6pPr>
      <a:lvl7pPr marL="914400" algn="l" defTabSz="457200" rtl="0" fontAlgn="base">
        <a:spcBef>
          <a:spcPct val="0"/>
        </a:spcBef>
        <a:spcAft>
          <a:spcPct val="0"/>
        </a:spcAft>
        <a:defRPr sz="2000" b="1">
          <a:solidFill>
            <a:srgbClr val="FFFFFF"/>
          </a:solidFill>
          <a:latin typeface="Arial" charset="0"/>
          <a:ea typeface="ＭＳ Ｐゴシック" charset="-128"/>
        </a:defRPr>
      </a:lvl7pPr>
      <a:lvl8pPr marL="1371600" algn="l" defTabSz="457200" rtl="0" fontAlgn="base">
        <a:spcBef>
          <a:spcPct val="0"/>
        </a:spcBef>
        <a:spcAft>
          <a:spcPct val="0"/>
        </a:spcAft>
        <a:defRPr sz="2000" b="1">
          <a:solidFill>
            <a:srgbClr val="FFFFFF"/>
          </a:solidFill>
          <a:latin typeface="Arial" charset="0"/>
          <a:ea typeface="ＭＳ Ｐゴシック" charset="-128"/>
        </a:defRPr>
      </a:lvl8pPr>
      <a:lvl9pPr marL="1828800" algn="l" defTabSz="457200" rtl="0" fontAlgn="base">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595959"/>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IAG_ppt_cov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43088" y="3727450"/>
            <a:ext cx="6843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4" name="Picture 7" descr="AIAG_ppt_insid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IAG_ppt_header.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ftr="0" dt="0"/>
  <p:txStyles>
    <p:titleStyle>
      <a:lvl1pPr algn="r" defTabSz="457200" rtl="0" eaLnBrk="1" fontAlgn="base" hangingPunct="1">
        <a:spcBef>
          <a:spcPct val="0"/>
        </a:spcBef>
        <a:spcAft>
          <a:spcPct val="0"/>
        </a:spcAft>
        <a:defRPr sz="2400" b="1" kern="1200">
          <a:solidFill>
            <a:srgbClr val="FFFFFF"/>
          </a:solidFill>
          <a:latin typeface="Arial"/>
          <a:ea typeface="ＭＳ Ｐゴシック" charset="-128"/>
          <a:cs typeface="Arial"/>
        </a:defRPr>
      </a:lvl1pPr>
      <a:lvl2pPr algn="r" defTabSz="457200" rtl="0" eaLnBrk="1" fontAlgn="base" hangingPunct="1">
        <a:spcBef>
          <a:spcPct val="0"/>
        </a:spcBef>
        <a:spcAft>
          <a:spcPct val="0"/>
        </a:spcAft>
        <a:defRPr sz="2400" b="1">
          <a:solidFill>
            <a:srgbClr val="FFFFFF"/>
          </a:solidFill>
          <a:latin typeface="Arial" charset="0"/>
          <a:ea typeface="ＭＳ Ｐゴシック" charset="-128"/>
        </a:defRPr>
      </a:lvl2pPr>
      <a:lvl3pPr algn="r" defTabSz="457200" rtl="0" eaLnBrk="1" fontAlgn="base" hangingPunct="1">
        <a:spcBef>
          <a:spcPct val="0"/>
        </a:spcBef>
        <a:spcAft>
          <a:spcPct val="0"/>
        </a:spcAft>
        <a:defRPr sz="2400" b="1">
          <a:solidFill>
            <a:srgbClr val="FFFFFF"/>
          </a:solidFill>
          <a:latin typeface="Arial" charset="0"/>
          <a:ea typeface="ＭＳ Ｐゴシック" charset="-128"/>
        </a:defRPr>
      </a:lvl3pPr>
      <a:lvl4pPr algn="r" defTabSz="457200" rtl="0" eaLnBrk="1" fontAlgn="base" hangingPunct="1">
        <a:spcBef>
          <a:spcPct val="0"/>
        </a:spcBef>
        <a:spcAft>
          <a:spcPct val="0"/>
        </a:spcAft>
        <a:defRPr sz="2400" b="1">
          <a:solidFill>
            <a:srgbClr val="FFFFFF"/>
          </a:solidFill>
          <a:latin typeface="Arial" charset="0"/>
          <a:ea typeface="ＭＳ Ｐゴシック" charset="-128"/>
        </a:defRPr>
      </a:lvl4pPr>
      <a:lvl5pPr algn="r" defTabSz="457200" rtl="0" eaLnBrk="1" fontAlgn="base" hangingPunct="1">
        <a:spcBef>
          <a:spcPct val="0"/>
        </a:spcBef>
        <a:spcAft>
          <a:spcPct val="0"/>
        </a:spcAft>
        <a:defRPr sz="2400" b="1">
          <a:solidFill>
            <a:srgbClr val="FFFFFF"/>
          </a:solidFill>
          <a:latin typeface="Arial" charset="0"/>
          <a:ea typeface="ＭＳ Ｐゴシック" charset="-128"/>
        </a:defRPr>
      </a:lvl5pPr>
      <a:lvl6pPr marL="457200" algn="r" defTabSz="457200" rtl="0" eaLnBrk="1" fontAlgn="base" hangingPunct="1">
        <a:spcBef>
          <a:spcPct val="0"/>
        </a:spcBef>
        <a:spcAft>
          <a:spcPct val="0"/>
        </a:spcAft>
        <a:defRPr sz="2400" b="1">
          <a:solidFill>
            <a:srgbClr val="FFFFFF"/>
          </a:solidFill>
          <a:latin typeface="Arial" charset="0"/>
          <a:ea typeface="ＭＳ Ｐゴシック" charset="-128"/>
        </a:defRPr>
      </a:lvl6pPr>
      <a:lvl7pPr marL="914400" algn="r" defTabSz="457200" rtl="0" eaLnBrk="1" fontAlgn="base" hangingPunct="1">
        <a:spcBef>
          <a:spcPct val="0"/>
        </a:spcBef>
        <a:spcAft>
          <a:spcPct val="0"/>
        </a:spcAft>
        <a:defRPr sz="2400" b="1">
          <a:solidFill>
            <a:srgbClr val="FFFFFF"/>
          </a:solidFill>
          <a:latin typeface="Arial" charset="0"/>
          <a:ea typeface="ＭＳ Ｐゴシック" charset="-128"/>
        </a:defRPr>
      </a:lvl7pPr>
      <a:lvl8pPr marL="1371600" algn="r" defTabSz="457200" rtl="0" eaLnBrk="1" fontAlgn="base" hangingPunct="1">
        <a:spcBef>
          <a:spcPct val="0"/>
        </a:spcBef>
        <a:spcAft>
          <a:spcPct val="0"/>
        </a:spcAft>
        <a:defRPr sz="2400" b="1">
          <a:solidFill>
            <a:srgbClr val="FFFFFF"/>
          </a:solidFill>
          <a:latin typeface="Arial" charset="0"/>
          <a:ea typeface="ＭＳ Ｐゴシック" charset="-128"/>
        </a:defRPr>
      </a:lvl8pPr>
      <a:lvl9pPr marL="1828800" algn="r" defTabSz="457200" rtl="0" eaLnBrk="1" fontAlgn="base" hangingPunct="1">
        <a:spcBef>
          <a:spcPct val="0"/>
        </a:spcBef>
        <a:spcAft>
          <a:spcPct val="0"/>
        </a:spcAft>
        <a:defRPr sz="24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AIAG_ppt_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AIAG_ppt_hea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fontAlgn="base" hangingPunct="1">
        <a:spcBef>
          <a:spcPct val="0"/>
        </a:spcBef>
        <a:spcAft>
          <a:spcPct val="0"/>
        </a:spcAft>
        <a:defRPr sz="2000" b="1" kern="1200">
          <a:solidFill>
            <a:srgbClr val="FFFFFF"/>
          </a:solidFill>
          <a:latin typeface="Arial"/>
          <a:ea typeface="ＭＳ Ｐゴシック" charset="-128"/>
          <a:cs typeface="Arial"/>
        </a:defRPr>
      </a:lvl1pPr>
      <a:lvl2pPr algn="l" defTabSz="457200" rtl="0" eaLnBrk="1" fontAlgn="base" hangingPunct="1">
        <a:spcBef>
          <a:spcPct val="0"/>
        </a:spcBef>
        <a:spcAft>
          <a:spcPct val="0"/>
        </a:spcAft>
        <a:defRPr sz="2000" b="1">
          <a:solidFill>
            <a:srgbClr val="FFFFFF"/>
          </a:solidFill>
          <a:latin typeface="Arial" charset="0"/>
          <a:ea typeface="ＭＳ Ｐゴシック" charset="-128"/>
        </a:defRPr>
      </a:lvl2pPr>
      <a:lvl3pPr algn="l" defTabSz="457200" rtl="0" eaLnBrk="1" fontAlgn="base" hangingPunct="1">
        <a:spcBef>
          <a:spcPct val="0"/>
        </a:spcBef>
        <a:spcAft>
          <a:spcPct val="0"/>
        </a:spcAft>
        <a:defRPr sz="2000" b="1">
          <a:solidFill>
            <a:srgbClr val="FFFFFF"/>
          </a:solidFill>
          <a:latin typeface="Arial" charset="0"/>
          <a:ea typeface="ＭＳ Ｐゴシック" charset="-128"/>
        </a:defRPr>
      </a:lvl3pPr>
      <a:lvl4pPr algn="l" defTabSz="457200" rtl="0" eaLnBrk="1" fontAlgn="base" hangingPunct="1">
        <a:spcBef>
          <a:spcPct val="0"/>
        </a:spcBef>
        <a:spcAft>
          <a:spcPct val="0"/>
        </a:spcAft>
        <a:defRPr sz="2000" b="1">
          <a:solidFill>
            <a:srgbClr val="FFFFFF"/>
          </a:solidFill>
          <a:latin typeface="Arial" charset="0"/>
          <a:ea typeface="ＭＳ Ｐゴシック" charset="-128"/>
        </a:defRPr>
      </a:lvl4pPr>
      <a:lvl5pPr algn="l" defTabSz="457200" rtl="0" eaLnBrk="1" fontAlgn="base" hangingPunct="1">
        <a:spcBef>
          <a:spcPct val="0"/>
        </a:spcBef>
        <a:spcAft>
          <a:spcPct val="0"/>
        </a:spcAft>
        <a:defRPr sz="2000" b="1">
          <a:solidFill>
            <a:srgbClr val="FFFFFF"/>
          </a:solidFill>
          <a:latin typeface="Arial" charset="0"/>
          <a:ea typeface="ＭＳ Ｐゴシック" charset="-128"/>
        </a:defRPr>
      </a:lvl5pPr>
      <a:lvl6pPr marL="457200" algn="l" defTabSz="457200" rtl="0" eaLnBrk="1" fontAlgn="base" hangingPunct="1">
        <a:spcBef>
          <a:spcPct val="0"/>
        </a:spcBef>
        <a:spcAft>
          <a:spcPct val="0"/>
        </a:spcAft>
        <a:defRPr sz="2000" b="1">
          <a:solidFill>
            <a:srgbClr val="FFFFFF"/>
          </a:solidFill>
          <a:latin typeface="Arial" charset="0"/>
          <a:ea typeface="ＭＳ Ｐゴシック" charset="-128"/>
        </a:defRPr>
      </a:lvl6pPr>
      <a:lvl7pPr marL="914400" algn="l" defTabSz="457200" rtl="0" eaLnBrk="1" fontAlgn="base" hangingPunct="1">
        <a:spcBef>
          <a:spcPct val="0"/>
        </a:spcBef>
        <a:spcAft>
          <a:spcPct val="0"/>
        </a:spcAft>
        <a:defRPr sz="2000" b="1">
          <a:solidFill>
            <a:srgbClr val="FFFFFF"/>
          </a:solidFill>
          <a:latin typeface="Arial" charset="0"/>
          <a:ea typeface="ＭＳ Ｐゴシック" charset="-128"/>
        </a:defRPr>
      </a:lvl7pPr>
      <a:lvl8pPr marL="1371600" algn="l" defTabSz="457200" rtl="0" eaLnBrk="1" fontAlgn="base" hangingPunct="1">
        <a:spcBef>
          <a:spcPct val="0"/>
        </a:spcBef>
        <a:spcAft>
          <a:spcPct val="0"/>
        </a:spcAft>
        <a:defRPr sz="2000" b="1">
          <a:solidFill>
            <a:srgbClr val="FFFFFF"/>
          </a:solidFill>
          <a:latin typeface="Arial" charset="0"/>
          <a:ea typeface="ＭＳ Ｐゴシック" charset="-128"/>
        </a:defRPr>
      </a:lvl8pPr>
      <a:lvl9pPr marL="1828800" algn="l" defTabSz="457200" rtl="0" eaLnBrk="1" fontAlgn="base" hangingPunct="1">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IAG_ppt_cov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43088" y="3727450"/>
            <a:ext cx="6843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4" name="Picture 7" descr="AIAG_ppt_insid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IAG_ppt_header.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sldNum="0" hdr="0" ftr="0" dt="0"/>
  <p:txStyles>
    <p:titleStyle>
      <a:lvl1pPr algn="r" defTabSz="457200" rtl="0" eaLnBrk="1" fontAlgn="base" hangingPunct="1">
        <a:spcBef>
          <a:spcPct val="0"/>
        </a:spcBef>
        <a:spcAft>
          <a:spcPct val="0"/>
        </a:spcAft>
        <a:defRPr sz="2400" b="1" kern="1200">
          <a:solidFill>
            <a:srgbClr val="FFFFFF"/>
          </a:solidFill>
          <a:latin typeface="Arial"/>
          <a:ea typeface="ＭＳ Ｐゴシック" charset="-128"/>
          <a:cs typeface="Arial"/>
        </a:defRPr>
      </a:lvl1pPr>
      <a:lvl2pPr algn="r" defTabSz="457200" rtl="0" eaLnBrk="1" fontAlgn="base" hangingPunct="1">
        <a:spcBef>
          <a:spcPct val="0"/>
        </a:spcBef>
        <a:spcAft>
          <a:spcPct val="0"/>
        </a:spcAft>
        <a:defRPr sz="2400" b="1">
          <a:solidFill>
            <a:srgbClr val="FFFFFF"/>
          </a:solidFill>
          <a:latin typeface="Arial" charset="0"/>
          <a:ea typeface="ＭＳ Ｐゴシック" charset="-128"/>
        </a:defRPr>
      </a:lvl2pPr>
      <a:lvl3pPr algn="r" defTabSz="457200" rtl="0" eaLnBrk="1" fontAlgn="base" hangingPunct="1">
        <a:spcBef>
          <a:spcPct val="0"/>
        </a:spcBef>
        <a:spcAft>
          <a:spcPct val="0"/>
        </a:spcAft>
        <a:defRPr sz="2400" b="1">
          <a:solidFill>
            <a:srgbClr val="FFFFFF"/>
          </a:solidFill>
          <a:latin typeface="Arial" charset="0"/>
          <a:ea typeface="ＭＳ Ｐゴシック" charset="-128"/>
        </a:defRPr>
      </a:lvl3pPr>
      <a:lvl4pPr algn="r" defTabSz="457200" rtl="0" eaLnBrk="1" fontAlgn="base" hangingPunct="1">
        <a:spcBef>
          <a:spcPct val="0"/>
        </a:spcBef>
        <a:spcAft>
          <a:spcPct val="0"/>
        </a:spcAft>
        <a:defRPr sz="2400" b="1">
          <a:solidFill>
            <a:srgbClr val="FFFFFF"/>
          </a:solidFill>
          <a:latin typeface="Arial" charset="0"/>
          <a:ea typeface="ＭＳ Ｐゴシック" charset="-128"/>
        </a:defRPr>
      </a:lvl4pPr>
      <a:lvl5pPr algn="r" defTabSz="457200" rtl="0" eaLnBrk="1" fontAlgn="base" hangingPunct="1">
        <a:spcBef>
          <a:spcPct val="0"/>
        </a:spcBef>
        <a:spcAft>
          <a:spcPct val="0"/>
        </a:spcAft>
        <a:defRPr sz="2400" b="1">
          <a:solidFill>
            <a:srgbClr val="FFFFFF"/>
          </a:solidFill>
          <a:latin typeface="Arial" charset="0"/>
          <a:ea typeface="ＭＳ Ｐゴシック" charset="-128"/>
        </a:defRPr>
      </a:lvl5pPr>
      <a:lvl6pPr marL="457200" algn="r" defTabSz="457200" rtl="0" eaLnBrk="1" fontAlgn="base" hangingPunct="1">
        <a:spcBef>
          <a:spcPct val="0"/>
        </a:spcBef>
        <a:spcAft>
          <a:spcPct val="0"/>
        </a:spcAft>
        <a:defRPr sz="2400" b="1">
          <a:solidFill>
            <a:srgbClr val="FFFFFF"/>
          </a:solidFill>
          <a:latin typeface="Arial" charset="0"/>
          <a:ea typeface="ＭＳ Ｐゴシック" charset="-128"/>
        </a:defRPr>
      </a:lvl6pPr>
      <a:lvl7pPr marL="914400" algn="r" defTabSz="457200" rtl="0" eaLnBrk="1" fontAlgn="base" hangingPunct="1">
        <a:spcBef>
          <a:spcPct val="0"/>
        </a:spcBef>
        <a:spcAft>
          <a:spcPct val="0"/>
        </a:spcAft>
        <a:defRPr sz="2400" b="1">
          <a:solidFill>
            <a:srgbClr val="FFFFFF"/>
          </a:solidFill>
          <a:latin typeface="Arial" charset="0"/>
          <a:ea typeface="ＭＳ Ｐゴシック" charset="-128"/>
        </a:defRPr>
      </a:lvl7pPr>
      <a:lvl8pPr marL="1371600" algn="r" defTabSz="457200" rtl="0" eaLnBrk="1" fontAlgn="base" hangingPunct="1">
        <a:spcBef>
          <a:spcPct val="0"/>
        </a:spcBef>
        <a:spcAft>
          <a:spcPct val="0"/>
        </a:spcAft>
        <a:defRPr sz="2400" b="1">
          <a:solidFill>
            <a:srgbClr val="FFFFFF"/>
          </a:solidFill>
          <a:latin typeface="Arial" charset="0"/>
          <a:ea typeface="ＭＳ Ｐゴシック" charset="-128"/>
        </a:defRPr>
      </a:lvl8pPr>
      <a:lvl9pPr marL="1828800" algn="r" defTabSz="457200" rtl="0" eaLnBrk="1" fontAlgn="base" hangingPunct="1">
        <a:spcBef>
          <a:spcPct val="0"/>
        </a:spcBef>
        <a:spcAft>
          <a:spcPct val="0"/>
        </a:spcAft>
        <a:defRPr sz="24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AIAG_ppt_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AIAG_ppt_hea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fontAlgn="base" hangingPunct="1">
        <a:spcBef>
          <a:spcPct val="0"/>
        </a:spcBef>
        <a:spcAft>
          <a:spcPct val="0"/>
        </a:spcAft>
        <a:defRPr sz="2000" b="1" kern="1200">
          <a:solidFill>
            <a:srgbClr val="FFFFFF"/>
          </a:solidFill>
          <a:latin typeface="Arial"/>
          <a:ea typeface="ＭＳ Ｐゴシック" charset="-128"/>
          <a:cs typeface="Arial"/>
        </a:defRPr>
      </a:lvl1pPr>
      <a:lvl2pPr algn="l" defTabSz="457200" rtl="0" eaLnBrk="1" fontAlgn="base" hangingPunct="1">
        <a:spcBef>
          <a:spcPct val="0"/>
        </a:spcBef>
        <a:spcAft>
          <a:spcPct val="0"/>
        </a:spcAft>
        <a:defRPr sz="2000" b="1">
          <a:solidFill>
            <a:srgbClr val="FFFFFF"/>
          </a:solidFill>
          <a:latin typeface="Arial" charset="0"/>
          <a:ea typeface="ＭＳ Ｐゴシック" charset="-128"/>
        </a:defRPr>
      </a:lvl2pPr>
      <a:lvl3pPr algn="l" defTabSz="457200" rtl="0" eaLnBrk="1" fontAlgn="base" hangingPunct="1">
        <a:spcBef>
          <a:spcPct val="0"/>
        </a:spcBef>
        <a:spcAft>
          <a:spcPct val="0"/>
        </a:spcAft>
        <a:defRPr sz="2000" b="1">
          <a:solidFill>
            <a:srgbClr val="FFFFFF"/>
          </a:solidFill>
          <a:latin typeface="Arial" charset="0"/>
          <a:ea typeface="ＭＳ Ｐゴシック" charset="-128"/>
        </a:defRPr>
      </a:lvl3pPr>
      <a:lvl4pPr algn="l" defTabSz="457200" rtl="0" eaLnBrk="1" fontAlgn="base" hangingPunct="1">
        <a:spcBef>
          <a:spcPct val="0"/>
        </a:spcBef>
        <a:spcAft>
          <a:spcPct val="0"/>
        </a:spcAft>
        <a:defRPr sz="2000" b="1">
          <a:solidFill>
            <a:srgbClr val="FFFFFF"/>
          </a:solidFill>
          <a:latin typeface="Arial" charset="0"/>
          <a:ea typeface="ＭＳ Ｐゴシック" charset="-128"/>
        </a:defRPr>
      </a:lvl4pPr>
      <a:lvl5pPr algn="l" defTabSz="457200" rtl="0" eaLnBrk="1" fontAlgn="base" hangingPunct="1">
        <a:spcBef>
          <a:spcPct val="0"/>
        </a:spcBef>
        <a:spcAft>
          <a:spcPct val="0"/>
        </a:spcAft>
        <a:defRPr sz="2000" b="1">
          <a:solidFill>
            <a:srgbClr val="FFFFFF"/>
          </a:solidFill>
          <a:latin typeface="Arial" charset="0"/>
          <a:ea typeface="ＭＳ Ｐゴシック" charset="-128"/>
        </a:defRPr>
      </a:lvl5pPr>
      <a:lvl6pPr marL="457200" algn="l" defTabSz="457200" rtl="0" eaLnBrk="1" fontAlgn="base" hangingPunct="1">
        <a:spcBef>
          <a:spcPct val="0"/>
        </a:spcBef>
        <a:spcAft>
          <a:spcPct val="0"/>
        </a:spcAft>
        <a:defRPr sz="2000" b="1">
          <a:solidFill>
            <a:srgbClr val="FFFFFF"/>
          </a:solidFill>
          <a:latin typeface="Arial" charset="0"/>
          <a:ea typeface="ＭＳ Ｐゴシック" charset="-128"/>
        </a:defRPr>
      </a:lvl6pPr>
      <a:lvl7pPr marL="914400" algn="l" defTabSz="457200" rtl="0" eaLnBrk="1" fontAlgn="base" hangingPunct="1">
        <a:spcBef>
          <a:spcPct val="0"/>
        </a:spcBef>
        <a:spcAft>
          <a:spcPct val="0"/>
        </a:spcAft>
        <a:defRPr sz="2000" b="1">
          <a:solidFill>
            <a:srgbClr val="FFFFFF"/>
          </a:solidFill>
          <a:latin typeface="Arial" charset="0"/>
          <a:ea typeface="ＭＳ Ｐゴシック" charset="-128"/>
        </a:defRPr>
      </a:lvl7pPr>
      <a:lvl8pPr marL="1371600" algn="l" defTabSz="457200" rtl="0" eaLnBrk="1" fontAlgn="base" hangingPunct="1">
        <a:spcBef>
          <a:spcPct val="0"/>
        </a:spcBef>
        <a:spcAft>
          <a:spcPct val="0"/>
        </a:spcAft>
        <a:defRPr sz="2000" b="1">
          <a:solidFill>
            <a:srgbClr val="FFFFFF"/>
          </a:solidFill>
          <a:latin typeface="Arial" charset="0"/>
          <a:ea typeface="ＭＳ Ｐゴシック" charset="-128"/>
        </a:defRPr>
      </a:lvl8pPr>
      <a:lvl9pPr marL="1828800" algn="l" defTabSz="457200" rtl="0" eaLnBrk="1" fontAlgn="base" hangingPunct="1">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IAG_ppt_cov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43088" y="3727450"/>
            <a:ext cx="6843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4" name="Picture 7" descr="AIAG_ppt_insid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IAG_ppt_header.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sldNum="0" hdr="0" ftr="0" dt="0"/>
  <p:txStyles>
    <p:titleStyle>
      <a:lvl1pPr algn="r" defTabSz="457200" rtl="0" eaLnBrk="1" fontAlgn="base" hangingPunct="1">
        <a:spcBef>
          <a:spcPct val="0"/>
        </a:spcBef>
        <a:spcAft>
          <a:spcPct val="0"/>
        </a:spcAft>
        <a:defRPr sz="2400" b="1" kern="1200">
          <a:solidFill>
            <a:srgbClr val="FFFFFF"/>
          </a:solidFill>
          <a:latin typeface="Arial"/>
          <a:ea typeface="ＭＳ Ｐゴシック" charset="-128"/>
          <a:cs typeface="Arial"/>
        </a:defRPr>
      </a:lvl1pPr>
      <a:lvl2pPr algn="r" defTabSz="457200" rtl="0" eaLnBrk="1" fontAlgn="base" hangingPunct="1">
        <a:spcBef>
          <a:spcPct val="0"/>
        </a:spcBef>
        <a:spcAft>
          <a:spcPct val="0"/>
        </a:spcAft>
        <a:defRPr sz="2400" b="1">
          <a:solidFill>
            <a:srgbClr val="FFFFFF"/>
          </a:solidFill>
          <a:latin typeface="Arial" charset="0"/>
          <a:ea typeface="ＭＳ Ｐゴシック" charset="-128"/>
        </a:defRPr>
      </a:lvl2pPr>
      <a:lvl3pPr algn="r" defTabSz="457200" rtl="0" eaLnBrk="1" fontAlgn="base" hangingPunct="1">
        <a:spcBef>
          <a:spcPct val="0"/>
        </a:spcBef>
        <a:spcAft>
          <a:spcPct val="0"/>
        </a:spcAft>
        <a:defRPr sz="2400" b="1">
          <a:solidFill>
            <a:srgbClr val="FFFFFF"/>
          </a:solidFill>
          <a:latin typeface="Arial" charset="0"/>
          <a:ea typeface="ＭＳ Ｐゴシック" charset="-128"/>
        </a:defRPr>
      </a:lvl3pPr>
      <a:lvl4pPr algn="r" defTabSz="457200" rtl="0" eaLnBrk="1" fontAlgn="base" hangingPunct="1">
        <a:spcBef>
          <a:spcPct val="0"/>
        </a:spcBef>
        <a:spcAft>
          <a:spcPct val="0"/>
        </a:spcAft>
        <a:defRPr sz="2400" b="1">
          <a:solidFill>
            <a:srgbClr val="FFFFFF"/>
          </a:solidFill>
          <a:latin typeface="Arial" charset="0"/>
          <a:ea typeface="ＭＳ Ｐゴシック" charset="-128"/>
        </a:defRPr>
      </a:lvl4pPr>
      <a:lvl5pPr algn="r" defTabSz="457200" rtl="0" eaLnBrk="1" fontAlgn="base" hangingPunct="1">
        <a:spcBef>
          <a:spcPct val="0"/>
        </a:spcBef>
        <a:spcAft>
          <a:spcPct val="0"/>
        </a:spcAft>
        <a:defRPr sz="2400" b="1">
          <a:solidFill>
            <a:srgbClr val="FFFFFF"/>
          </a:solidFill>
          <a:latin typeface="Arial" charset="0"/>
          <a:ea typeface="ＭＳ Ｐゴシック" charset="-128"/>
        </a:defRPr>
      </a:lvl5pPr>
      <a:lvl6pPr marL="457200" algn="r" defTabSz="457200" rtl="0" eaLnBrk="1" fontAlgn="base" hangingPunct="1">
        <a:spcBef>
          <a:spcPct val="0"/>
        </a:spcBef>
        <a:spcAft>
          <a:spcPct val="0"/>
        </a:spcAft>
        <a:defRPr sz="2400" b="1">
          <a:solidFill>
            <a:srgbClr val="FFFFFF"/>
          </a:solidFill>
          <a:latin typeface="Arial" charset="0"/>
          <a:ea typeface="ＭＳ Ｐゴシック" charset="-128"/>
        </a:defRPr>
      </a:lvl6pPr>
      <a:lvl7pPr marL="914400" algn="r" defTabSz="457200" rtl="0" eaLnBrk="1" fontAlgn="base" hangingPunct="1">
        <a:spcBef>
          <a:spcPct val="0"/>
        </a:spcBef>
        <a:spcAft>
          <a:spcPct val="0"/>
        </a:spcAft>
        <a:defRPr sz="2400" b="1">
          <a:solidFill>
            <a:srgbClr val="FFFFFF"/>
          </a:solidFill>
          <a:latin typeface="Arial" charset="0"/>
          <a:ea typeface="ＭＳ Ｐゴシック" charset="-128"/>
        </a:defRPr>
      </a:lvl7pPr>
      <a:lvl8pPr marL="1371600" algn="r" defTabSz="457200" rtl="0" eaLnBrk="1" fontAlgn="base" hangingPunct="1">
        <a:spcBef>
          <a:spcPct val="0"/>
        </a:spcBef>
        <a:spcAft>
          <a:spcPct val="0"/>
        </a:spcAft>
        <a:defRPr sz="2400" b="1">
          <a:solidFill>
            <a:srgbClr val="FFFFFF"/>
          </a:solidFill>
          <a:latin typeface="Arial" charset="0"/>
          <a:ea typeface="ＭＳ Ｐゴシック" charset="-128"/>
        </a:defRPr>
      </a:lvl8pPr>
      <a:lvl9pPr marL="1828800" algn="r" defTabSz="457200" rtl="0" eaLnBrk="1" fontAlgn="base" hangingPunct="1">
        <a:spcBef>
          <a:spcPct val="0"/>
        </a:spcBef>
        <a:spcAft>
          <a:spcPct val="0"/>
        </a:spcAft>
        <a:defRPr sz="24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AIAG_ppt_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AIAG_ppt_hea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l" defTabSz="457200" rtl="0" eaLnBrk="1" fontAlgn="base" hangingPunct="1">
        <a:spcBef>
          <a:spcPct val="0"/>
        </a:spcBef>
        <a:spcAft>
          <a:spcPct val="0"/>
        </a:spcAft>
        <a:defRPr sz="2000" b="1" kern="1200">
          <a:solidFill>
            <a:srgbClr val="FFFFFF"/>
          </a:solidFill>
          <a:latin typeface="Arial"/>
          <a:ea typeface="ＭＳ Ｐゴシック" charset="-128"/>
          <a:cs typeface="Arial"/>
        </a:defRPr>
      </a:lvl1pPr>
      <a:lvl2pPr algn="l" defTabSz="457200" rtl="0" eaLnBrk="1" fontAlgn="base" hangingPunct="1">
        <a:spcBef>
          <a:spcPct val="0"/>
        </a:spcBef>
        <a:spcAft>
          <a:spcPct val="0"/>
        </a:spcAft>
        <a:defRPr sz="2000" b="1">
          <a:solidFill>
            <a:srgbClr val="FFFFFF"/>
          </a:solidFill>
          <a:latin typeface="Arial" charset="0"/>
          <a:ea typeface="ＭＳ Ｐゴシック" charset="-128"/>
        </a:defRPr>
      </a:lvl2pPr>
      <a:lvl3pPr algn="l" defTabSz="457200" rtl="0" eaLnBrk="1" fontAlgn="base" hangingPunct="1">
        <a:spcBef>
          <a:spcPct val="0"/>
        </a:spcBef>
        <a:spcAft>
          <a:spcPct val="0"/>
        </a:spcAft>
        <a:defRPr sz="2000" b="1">
          <a:solidFill>
            <a:srgbClr val="FFFFFF"/>
          </a:solidFill>
          <a:latin typeface="Arial" charset="0"/>
          <a:ea typeface="ＭＳ Ｐゴシック" charset="-128"/>
        </a:defRPr>
      </a:lvl3pPr>
      <a:lvl4pPr algn="l" defTabSz="457200" rtl="0" eaLnBrk="1" fontAlgn="base" hangingPunct="1">
        <a:spcBef>
          <a:spcPct val="0"/>
        </a:spcBef>
        <a:spcAft>
          <a:spcPct val="0"/>
        </a:spcAft>
        <a:defRPr sz="2000" b="1">
          <a:solidFill>
            <a:srgbClr val="FFFFFF"/>
          </a:solidFill>
          <a:latin typeface="Arial" charset="0"/>
          <a:ea typeface="ＭＳ Ｐゴシック" charset="-128"/>
        </a:defRPr>
      </a:lvl4pPr>
      <a:lvl5pPr algn="l" defTabSz="457200" rtl="0" eaLnBrk="1" fontAlgn="base" hangingPunct="1">
        <a:spcBef>
          <a:spcPct val="0"/>
        </a:spcBef>
        <a:spcAft>
          <a:spcPct val="0"/>
        </a:spcAft>
        <a:defRPr sz="2000" b="1">
          <a:solidFill>
            <a:srgbClr val="FFFFFF"/>
          </a:solidFill>
          <a:latin typeface="Arial" charset="0"/>
          <a:ea typeface="ＭＳ Ｐゴシック" charset="-128"/>
        </a:defRPr>
      </a:lvl5pPr>
      <a:lvl6pPr marL="457200" algn="l" defTabSz="457200" rtl="0" eaLnBrk="1" fontAlgn="base" hangingPunct="1">
        <a:spcBef>
          <a:spcPct val="0"/>
        </a:spcBef>
        <a:spcAft>
          <a:spcPct val="0"/>
        </a:spcAft>
        <a:defRPr sz="2000" b="1">
          <a:solidFill>
            <a:srgbClr val="FFFFFF"/>
          </a:solidFill>
          <a:latin typeface="Arial" charset="0"/>
          <a:ea typeface="ＭＳ Ｐゴシック" charset="-128"/>
        </a:defRPr>
      </a:lvl6pPr>
      <a:lvl7pPr marL="914400" algn="l" defTabSz="457200" rtl="0" eaLnBrk="1" fontAlgn="base" hangingPunct="1">
        <a:spcBef>
          <a:spcPct val="0"/>
        </a:spcBef>
        <a:spcAft>
          <a:spcPct val="0"/>
        </a:spcAft>
        <a:defRPr sz="2000" b="1">
          <a:solidFill>
            <a:srgbClr val="FFFFFF"/>
          </a:solidFill>
          <a:latin typeface="Arial" charset="0"/>
          <a:ea typeface="ＭＳ Ｐゴシック" charset="-128"/>
        </a:defRPr>
      </a:lvl7pPr>
      <a:lvl8pPr marL="1371600" algn="l" defTabSz="457200" rtl="0" eaLnBrk="1" fontAlgn="base" hangingPunct="1">
        <a:spcBef>
          <a:spcPct val="0"/>
        </a:spcBef>
        <a:spcAft>
          <a:spcPct val="0"/>
        </a:spcAft>
        <a:defRPr sz="2000" b="1">
          <a:solidFill>
            <a:srgbClr val="FFFFFF"/>
          </a:solidFill>
          <a:latin typeface="Arial" charset="0"/>
          <a:ea typeface="ＭＳ Ｐゴシック" charset="-128"/>
        </a:defRPr>
      </a:lvl8pPr>
      <a:lvl9pPr marL="1828800" algn="l" defTabSz="457200" rtl="0" eaLnBrk="1" fontAlgn="base" hangingPunct="1">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IAG_ppt_cov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843088" y="3727450"/>
            <a:ext cx="6843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r" defTabSz="457200" rtl="0" eaLnBrk="1" fontAlgn="base" hangingPunct="1">
        <a:spcBef>
          <a:spcPct val="0"/>
        </a:spcBef>
        <a:spcAft>
          <a:spcPct val="0"/>
        </a:spcAft>
        <a:defRPr sz="2400" b="1" kern="1200">
          <a:solidFill>
            <a:srgbClr val="FFFFFF"/>
          </a:solidFill>
          <a:latin typeface="Arial"/>
          <a:ea typeface="ＭＳ Ｐゴシック" charset="-128"/>
          <a:cs typeface="Arial"/>
        </a:defRPr>
      </a:lvl1pPr>
      <a:lvl2pPr algn="r" defTabSz="457200" rtl="0" eaLnBrk="1" fontAlgn="base" hangingPunct="1">
        <a:spcBef>
          <a:spcPct val="0"/>
        </a:spcBef>
        <a:spcAft>
          <a:spcPct val="0"/>
        </a:spcAft>
        <a:defRPr sz="2400" b="1">
          <a:solidFill>
            <a:srgbClr val="FFFFFF"/>
          </a:solidFill>
          <a:latin typeface="Arial" charset="0"/>
          <a:ea typeface="ＭＳ Ｐゴシック" charset="-128"/>
        </a:defRPr>
      </a:lvl2pPr>
      <a:lvl3pPr algn="r" defTabSz="457200" rtl="0" eaLnBrk="1" fontAlgn="base" hangingPunct="1">
        <a:spcBef>
          <a:spcPct val="0"/>
        </a:spcBef>
        <a:spcAft>
          <a:spcPct val="0"/>
        </a:spcAft>
        <a:defRPr sz="2400" b="1">
          <a:solidFill>
            <a:srgbClr val="FFFFFF"/>
          </a:solidFill>
          <a:latin typeface="Arial" charset="0"/>
          <a:ea typeface="ＭＳ Ｐゴシック" charset="-128"/>
        </a:defRPr>
      </a:lvl3pPr>
      <a:lvl4pPr algn="r" defTabSz="457200" rtl="0" eaLnBrk="1" fontAlgn="base" hangingPunct="1">
        <a:spcBef>
          <a:spcPct val="0"/>
        </a:spcBef>
        <a:spcAft>
          <a:spcPct val="0"/>
        </a:spcAft>
        <a:defRPr sz="2400" b="1">
          <a:solidFill>
            <a:srgbClr val="FFFFFF"/>
          </a:solidFill>
          <a:latin typeface="Arial" charset="0"/>
          <a:ea typeface="ＭＳ Ｐゴシック" charset="-128"/>
        </a:defRPr>
      </a:lvl4pPr>
      <a:lvl5pPr algn="r" defTabSz="457200" rtl="0" eaLnBrk="1" fontAlgn="base" hangingPunct="1">
        <a:spcBef>
          <a:spcPct val="0"/>
        </a:spcBef>
        <a:spcAft>
          <a:spcPct val="0"/>
        </a:spcAft>
        <a:defRPr sz="2400" b="1">
          <a:solidFill>
            <a:srgbClr val="FFFFFF"/>
          </a:solidFill>
          <a:latin typeface="Arial" charset="0"/>
          <a:ea typeface="ＭＳ Ｐゴシック" charset="-128"/>
        </a:defRPr>
      </a:lvl5pPr>
      <a:lvl6pPr marL="457200" algn="r" defTabSz="457200" rtl="0" eaLnBrk="1" fontAlgn="base" hangingPunct="1">
        <a:spcBef>
          <a:spcPct val="0"/>
        </a:spcBef>
        <a:spcAft>
          <a:spcPct val="0"/>
        </a:spcAft>
        <a:defRPr sz="2400" b="1">
          <a:solidFill>
            <a:srgbClr val="FFFFFF"/>
          </a:solidFill>
          <a:latin typeface="Arial" charset="0"/>
          <a:ea typeface="ＭＳ Ｐゴシック" charset="-128"/>
        </a:defRPr>
      </a:lvl6pPr>
      <a:lvl7pPr marL="914400" algn="r" defTabSz="457200" rtl="0" eaLnBrk="1" fontAlgn="base" hangingPunct="1">
        <a:spcBef>
          <a:spcPct val="0"/>
        </a:spcBef>
        <a:spcAft>
          <a:spcPct val="0"/>
        </a:spcAft>
        <a:defRPr sz="2400" b="1">
          <a:solidFill>
            <a:srgbClr val="FFFFFF"/>
          </a:solidFill>
          <a:latin typeface="Arial" charset="0"/>
          <a:ea typeface="ＭＳ Ｐゴシック" charset="-128"/>
        </a:defRPr>
      </a:lvl7pPr>
      <a:lvl8pPr marL="1371600" algn="r" defTabSz="457200" rtl="0" eaLnBrk="1" fontAlgn="base" hangingPunct="1">
        <a:spcBef>
          <a:spcPct val="0"/>
        </a:spcBef>
        <a:spcAft>
          <a:spcPct val="0"/>
        </a:spcAft>
        <a:defRPr sz="2400" b="1">
          <a:solidFill>
            <a:srgbClr val="FFFFFF"/>
          </a:solidFill>
          <a:latin typeface="Arial" charset="0"/>
          <a:ea typeface="ＭＳ Ｐゴシック" charset="-128"/>
        </a:defRPr>
      </a:lvl8pPr>
      <a:lvl9pPr marL="1828800" algn="r" defTabSz="457200" rtl="0" eaLnBrk="1" fontAlgn="base" hangingPunct="1">
        <a:spcBef>
          <a:spcPct val="0"/>
        </a:spcBef>
        <a:spcAft>
          <a:spcPct val="0"/>
        </a:spcAft>
        <a:defRPr sz="24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AIAG_ppt_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8413"/>
            <a:ext cx="91440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AIAG_ppt_hea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hl"/>
          <p:cNvSpPr txBox="1"/>
          <p:nvPr userDrawn="1"/>
        </p:nvSpPr>
        <p:spPr>
          <a:xfrm>
            <a:off x="0" y="0"/>
            <a:ext cx="9144000" cy="369332"/>
          </a:xfrm>
          <a:prstGeom prst="rect">
            <a:avLst/>
          </a:prstGeom>
          <a:noFill/>
        </p:spPr>
        <p:txBody>
          <a:bodyPr vert="horz"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457200" rtl="0" eaLnBrk="1" fontAlgn="base" hangingPunct="1">
        <a:spcBef>
          <a:spcPct val="0"/>
        </a:spcBef>
        <a:spcAft>
          <a:spcPct val="0"/>
        </a:spcAft>
        <a:defRPr sz="2000" b="1" kern="1200">
          <a:solidFill>
            <a:srgbClr val="FFFFFF"/>
          </a:solidFill>
          <a:latin typeface="Arial"/>
          <a:ea typeface="ＭＳ Ｐゴシック" charset="-128"/>
          <a:cs typeface="Arial"/>
        </a:defRPr>
      </a:lvl1pPr>
      <a:lvl2pPr algn="l" defTabSz="457200" rtl="0" eaLnBrk="1" fontAlgn="base" hangingPunct="1">
        <a:spcBef>
          <a:spcPct val="0"/>
        </a:spcBef>
        <a:spcAft>
          <a:spcPct val="0"/>
        </a:spcAft>
        <a:defRPr sz="2000" b="1">
          <a:solidFill>
            <a:srgbClr val="FFFFFF"/>
          </a:solidFill>
          <a:latin typeface="Arial" charset="0"/>
          <a:ea typeface="ＭＳ Ｐゴシック" charset="-128"/>
        </a:defRPr>
      </a:lvl2pPr>
      <a:lvl3pPr algn="l" defTabSz="457200" rtl="0" eaLnBrk="1" fontAlgn="base" hangingPunct="1">
        <a:spcBef>
          <a:spcPct val="0"/>
        </a:spcBef>
        <a:spcAft>
          <a:spcPct val="0"/>
        </a:spcAft>
        <a:defRPr sz="2000" b="1">
          <a:solidFill>
            <a:srgbClr val="FFFFFF"/>
          </a:solidFill>
          <a:latin typeface="Arial" charset="0"/>
          <a:ea typeface="ＭＳ Ｐゴシック" charset="-128"/>
        </a:defRPr>
      </a:lvl3pPr>
      <a:lvl4pPr algn="l" defTabSz="457200" rtl="0" eaLnBrk="1" fontAlgn="base" hangingPunct="1">
        <a:spcBef>
          <a:spcPct val="0"/>
        </a:spcBef>
        <a:spcAft>
          <a:spcPct val="0"/>
        </a:spcAft>
        <a:defRPr sz="2000" b="1">
          <a:solidFill>
            <a:srgbClr val="FFFFFF"/>
          </a:solidFill>
          <a:latin typeface="Arial" charset="0"/>
          <a:ea typeface="ＭＳ Ｐゴシック" charset="-128"/>
        </a:defRPr>
      </a:lvl4pPr>
      <a:lvl5pPr algn="l" defTabSz="457200" rtl="0" eaLnBrk="1" fontAlgn="base" hangingPunct="1">
        <a:spcBef>
          <a:spcPct val="0"/>
        </a:spcBef>
        <a:spcAft>
          <a:spcPct val="0"/>
        </a:spcAft>
        <a:defRPr sz="2000" b="1">
          <a:solidFill>
            <a:srgbClr val="FFFFFF"/>
          </a:solidFill>
          <a:latin typeface="Arial" charset="0"/>
          <a:ea typeface="ＭＳ Ｐゴシック" charset="-128"/>
        </a:defRPr>
      </a:lvl5pPr>
      <a:lvl6pPr marL="457200" algn="l" defTabSz="457200" rtl="0" eaLnBrk="1" fontAlgn="base" hangingPunct="1">
        <a:spcBef>
          <a:spcPct val="0"/>
        </a:spcBef>
        <a:spcAft>
          <a:spcPct val="0"/>
        </a:spcAft>
        <a:defRPr sz="2000" b="1">
          <a:solidFill>
            <a:srgbClr val="FFFFFF"/>
          </a:solidFill>
          <a:latin typeface="Arial" charset="0"/>
          <a:ea typeface="ＭＳ Ｐゴシック" charset="-128"/>
        </a:defRPr>
      </a:lvl6pPr>
      <a:lvl7pPr marL="914400" algn="l" defTabSz="457200" rtl="0" eaLnBrk="1" fontAlgn="base" hangingPunct="1">
        <a:spcBef>
          <a:spcPct val="0"/>
        </a:spcBef>
        <a:spcAft>
          <a:spcPct val="0"/>
        </a:spcAft>
        <a:defRPr sz="2000" b="1">
          <a:solidFill>
            <a:srgbClr val="FFFFFF"/>
          </a:solidFill>
          <a:latin typeface="Arial" charset="0"/>
          <a:ea typeface="ＭＳ Ｐゴシック" charset="-128"/>
        </a:defRPr>
      </a:lvl7pPr>
      <a:lvl8pPr marL="1371600" algn="l" defTabSz="457200" rtl="0" eaLnBrk="1" fontAlgn="base" hangingPunct="1">
        <a:spcBef>
          <a:spcPct val="0"/>
        </a:spcBef>
        <a:spcAft>
          <a:spcPct val="0"/>
        </a:spcAft>
        <a:defRPr sz="2000" b="1">
          <a:solidFill>
            <a:srgbClr val="FFFFFF"/>
          </a:solidFill>
          <a:latin typeface="Arial" charset="0"/>
          <a:ea typeface="ＭＳ Ｐゴシック" charset="-128"/>
        </a:defRPr>
      </a:lvl8pPr>
      <a:lvl9pPr marL="1828800" algn="l" defTabSz="457200" rtl="0" eaLnBrk="1" fontAlgn="base" hangingPunct="1">
        <a:spcBef>
          <a:spcPct val="0"/>
        </a:spcBef>
        <a:spcAft>
          <a:spcPct val="0"/>
        </a:spcAft>
        <a:defRPr sz="2000" b="1">
          <a:solidFill>
            <a:srgbClr val="FFFFF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35.jpeg"/><Relationship Id="rId12"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0.gif"/><Relationship Id="rId10" Type="http://schemas.openxmlformats.org/officeDocument/2006/relationships/image" Target="../media/image38.jpeg"/><Relationship Id="rId4" Type="http://schemas.openxmlformats.org/officeDocument/2006/relationships/image" Target="../media/image27.png"/><Relationship Id="rId9" Type="http://schemas.openxmlformats.org/officeDocument/2006/relationships/image" Target="../media/image37.jpe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onflictminerals@aiag.org" TargetMode="External"/><Relationship Id="rId2" Type="http://schemas.openxmlformats.org/officeDocument/2006/relationships/hyperlink" Target="http://www.aiag.org/conflictminerals"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hyperlink" Target="http://upload.wikimedia.org/wikipedia/en/6/63/Magna_logo.svg" TargetMode="External"/><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hyperlink" Target="http://www.epslogos.net/Selected/B/Bosch__938.eps" TargetMode="External"/><Relationship Id="rId1" Type="http://schemas.openxmlformats.org/officeDocument/2006/relationships/slideLayout" Target="../slideLayouts/slideLayout2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3048000"/>
            <a:ext cx="6843712" cy="1524000"/>
          </a:xfrm>
        </p:spPr>
        <p:txBody>
          <a:bodyPr/>
          <a:lstStyle/>
          <a:p>
            <a:r>
              <a:rPr lang="en-US" dirty="0" smtClean="0">
                <a:ea typeface="Calibri"/>
              </a:rPr>
              <a:t>AIAG Update</a:t>
            </a:r>
            <a:br>
              <a:rPr lang="en-US" dirty="0" smtClean="0">
                <a:ea typeface="Calibri"/>
              </a:rPr>
            </a:br>
            <a:r>
              <a:rPr lang="en-US" sz="2000" dirty="0">
                <a:ea typeface="Calibri"/>
              </a:rPr>
              <a:t>B</a:t>
            </a:r>
            <a:r>
              <a:rPr lang="en-US" sz="2000" dirty="0" smtClean="0">
                <a:ea typeface="Calibri"/>
              </a:rPr>
              <a:t>.B. Baney</a:t>
            </a:r>
            <a:r>
              <a:rPr lang="en-US" dirty="0" smtClean="0">
                <a:ea typeface="Calibri"/>
              </a:rPr>
              <a:t/>
            </a:r>
            <a:br>
              <a:rPr lang="en-US" dirty="0" smtClean="0">
                <a:ea typeface="Calibri"/>
              </a:rPr>
            </a:br>
            <a:r>
              <a:rPr lang="en-US" sz="1600" i="1" dirty="0" smtClean="0">
                <a:ea typeface="Calibri"/>
              </a:rPr>
              <a:t>April 2015 </a:t>
            </a:r>
            <a:endParaRPr lang="en-US" sz="2000" i="1" dirty="0"/>
          </a:p>
        </p:txBody>
      </p:sp>
    </p:spTree>
    <p:extLst>
      <p:ext uri="{BB962C8B-B14F-4D97-AF65-F5344CB8AC3E}">
        <p14:creationId xmlns:p14="http://schemas.microsoft.com/office/powerpoint/2010/main" val="220074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274638"/>
            <a:ext cx="8229600" cy="660400"/>
          </a:xfrm>
        </p:spPr>
        <p:txBody>
          <a:bodyPr/>
          <a:lstStyle/>
          <a:p>
            <a:r>
              <a:rPr lang="en-US" dirty="0" smtClean="0"/>
              <a:t>Industries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79386145"/>
              </p:ext>
            </p:extLst>
          </p:nvPr>
        </p:nvGraphicFramePr>
        <p:xfrm>
          <a:off x="2273519" y="1561171"/>
          <a:ext cx="7225990" cy="4583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55611926"/>
              </p:ext>
            </p:extLst>
          </p:nvPr>
        </p:nvGraphicFramePr>
        <p:xfrm>
          <a:off x="38100" y="1219200"/>
          <a:ext cx="2789757" cy="3413760"/>
        </p:xfrm>
        <a:graphic>
          <a:graphicData uri="http://schemas.openxmlformats.org/drawingml/2006/table">
            <a:tbl>
              <a:tblPr>
                <a:tableStyleId>{5C22544A-7EE6-4342-B048-85BDC9FD1C3A}</a:tableStyleId>
              </a:tblPr>
              <a:tblGrid>
                <a:gridCol w="725906"/>
                <a:gridCol w="2063851"/>
              </a:tblGrid>
              <a:tr h="190500">
                <a:tc>
                  <a:txBody>
                    <a:bodyPr/>
                    <a:lstStyle/>
                    <a:p>
                      <a:pPr algn="ctr" fontAlgn="b"/>
                      <a:r>
                        <a:rPr lang="en-US" sz="1600" b="1" u="none" strike="noStrike" dirty="0">
                          <a:effectLst/>
                        </a:rPr>
                        <a:t>4%</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Aerospace</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2%</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Apparel</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7%</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Automotive</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8%</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Chemical</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2%</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Component Manufacturer</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7%</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Consumer Products</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39%</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Electronics</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3%</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Food &amp; Beverage</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4%</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Large Equipment</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3%</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Material Manufacturer</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4%</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Medical Devices</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8%</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Retail</a:t>
                      </a:r>
                      <a:endParaRPr lang="en-US" sz="1600" b="1" i="0" u="none" strike="noStrike" dirty="0">
                        <a:solidFill>
                          <a:srgbClr val="000000"/>
                        </a:solidFill>
                        <a:effectLst/>
                        <a:latin typeface="Calibri"/>
                      </a:endParaRPr>
                    </a:p>
                  </a:txBody>
                  <a:tcPr marL="0" marR="0" marT="0" marB="0" anchor="b"/>
                </a:tc>
              </a:tr>
              <a:tr h="190500">
                <a:tc>
                  <a:txBody>
                    <a:bodyPr/>
                    <a:lstStyle/>
                    <a:p>
                      <a:pPr algn="ctr" fontAlgn="b"/>
                      <a:r>
                        <a:rPr lang="en-US" sz="1600" b="1" u="none" strike="noStrike" dirty="0">
                          <a:effectLst/>
                        </a:rPr>
                        <a:t>10%</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b="1" u="none" strike="noStrike" dirty="0">
                          <a:effectLst/>
                        </a:rPr>
                        <a:t>Various</a:t>
                      </a:r>
                      <a:endParaRPr lang="en-US" sz="1600" b="1"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17817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00288" y="3727450"/>
            <a:ext cx="6843712" cy="1143000"/>
          </a:xfrm>
        </p:spPr>
        <p:txBody>
          <a:bodyPr/>
          <a:lstStyle/>
          <a:p>
            <a:r>
              <a:rPr lang="en-US" sz="2400" dirty="0" smtClean="0"/>
              <a:t>CFSI CMRT (formerly EICC/GeSI Template)</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1567756520"/>
              </p:ext>
            </p:extLst>
          </p:nvPr>
        </p:nvGraphicFramePr>
        <p:xfrm>
          <a:off x="1434297" y="990600"/>
          <a:ext cx="6553200" cy="39582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4114800"/>
            <a:ext cx="3429000" cy="1323439"/>
          </a:xfrm>
          <a:prstGeom prst="rect">
            <a:avLst/>
          </a:prstGeom>
          <a:noFill/>
        </p:spPr>
        <p:txBody>
          <a:bodyPr wrap="square" rtlCol="0">
            <a:spAutoFit/>
          </a:bodyPr>
          <a:lstStyle/>
          <a:p>
            <a:pPr algn="ctr"/>
            <a:r>
              <a:rPr lang="en-US" sz="2000" b="1" dirty="0" smtClean="0"/>
              <a:t>Of the 19% that did not use the CMRT, </a:t>
            </a:r>
            <a:r>
              <a:rPr lang="en-US" sz="2000" b="1" dirty="0" smtClean="0">
                <a:solidFill>
                  <a:srgbClr val="00B050"/>
                </a:solidFill>
              </a:rPr>
              <a:t>7% </a:t>
            </a:r>
            <a:r>
              <a:rPr lang="en-US" sz="2000" b="1" dirty="0" smtClean="0"/>
              <a:t>used a company internal survey and </a:t>
            </a:r>
            <a:r>
              <a:rPr lang="en-US" sz="2000" b="1" dirty="0" smtClean="0">
                <a:solidFill>
                  <a:schemeClr val="accent6">
                    <a:lumMod val="75000"/>
                  </a:schemeClr>
                </a:solidFill>
              </a:rPr>
              <a:t>93%</a:t>
            </a:r>
            <a:r>
              <a:rPr lang="en-US" sz="2000" b="1" dirty="0" smtClean="0"/>
              <a:t> did not state a resource</a:t>
            </a:r>
            <a:endParaRPr lang="en-US" sz="2000" b="1" dirty="0"/>
          </a:p>
        </p:txBody>
      </p:sp>
      <p:sp>
        <p:nvSpPr>
          <p:cNvPr id="7" name="TextBox 6"/>
          <p:cNvSpPr txBox="1"/>
          <p:nvPr/>
        </p:nvSpPr>
        <p:spPr>
          <a:xfrm>
            <a:off x="5562600" y="4648200"/>
            <a:ext cx="3124200" cy="1323439"/>
          </a:xfrm>
          <a:prstGeom prst="rect">
            <a:avLst/>
          </a:prstGeom>
          <a:noFill/>
          <a:ln>
            <a:solidFill>
              <a:schemeClr val="tx1"/>
            </a:solidFill>
            <a:prstDash val="lgDashDot"/>
          </a:ln>
        </p:spPr>
        <p:txBody>
          <a:bodyPr wrap="square" rtlCol="0">
            <a:spAutoFit/>
          </a:bodyPr>
          <a:lstStyle/>
          <a:p>
            <a:pPr algn="ctr"/>
            <a:r>
              <a:rPr lang="en-US" sz="2000" b="1" u="sng" dirty="0" smtClean="0"/>
              <a:t>Software</a:t>
            </a:r>
          </a:p>
          <a:p>
            <a:pPr algn="ctr"/>
            <a:r>
              <a:rPr lang="en-US" sz="2000" b="1" dirty="0" smtClean="0"/>
              <a:t>Of the 307, </a:t>
            </a:r>
            <a:r>
              <a:rPr lang="en-US" sz="2000" b="1" dirty="0" smtClean="0">
                <a:solidFill>
                  <a:schemeClr val="accent4">
                    <a:lumMod val="75000"/>
                  </a:schemeClr>
                </a:solidFill>
              </a:rPr>
              <a:t>14%</a:t>
            </a:r>
            <a:r>
              <a:rPr lang="en-US" sz="2000" b="1" dirty="0" smtClean="0">
                <a:solidFill>
                  <a:srgbClr val="7030A0"/>
                </a:solidFill>
              </a:rPr>
              <a:t> </a:t>
            </a:r>
            <a:r>
              <a:rPr lang="en-US" sz="2000" b="1" dirty="0" smtClean="0"/>
              <a:t>identified a software solution, </a:t>
            </a:r>
            <a:r>
              <a:rPr lang="en-US" sz="2000" b="1" dirty="0" smtClean="0">
                <a:solidFill>
                  <a:srgbClr val="00B0F0"/>
                </a:solidFill>
              </a:rPr>
              <a:t>86%</a:t>
            </a:r>
            <a:r>
              <a:rPr lang="en-US" sz="2000" b="1" dirty="0" smtClean="0"/>
              <a:t> did not identify software</a:t>
            </a:r>
            <a:endParaRPr lang="en-US" sz="2000" b="1" dirty="0">
              <a:solidFill>
                <a:srgbClr val="7030A0"/>
              </a:solidFill>
            </a:endParaRPr>
          </a:p>
        </p:txBody>
      </p:sp>
    </p:spTree>
    <p:extLst>
      <p:ext uri="{BB962C8B-B14F-4D97-AF65-F5344CB8AC3E}">
        <p14:creationId xmlns:p14="http://schemas.microsoft.com/office/powerpoint/2010/main" val="1110003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300288" y="3727450"/>
            <a:ext cx="6843712" cy="1143000"/>
          </a:xfrm>
        </p:spPr>
        <p:txBody>
          <a:bodyPr/>
          <a:lstStyle/>
          <a:p>
            <a:r>
              <a:rPr lang="en-US" dirty="0" smtClean="0"/>
              <a:t>Country of Origin Data</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877442208"/>
              </p:ext>
            </p:extLst>
          </p:nvPr>
        </p:nvGraphicFramePr>
        <p:xfrm>
          <a:off x="1371600" y="1066800"/>
          <a:ext cx="6926238" cy="463890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19200" y="5638800"/>
            <a:ext cx="6781800" cy="707886"/>
          </a:xfrm>
          <a:prstGeom prst="rect">
            <a:avLst/>
          </a:prstGeom>
          <a:noFill/>
        </p:spPr>
        <p:txBody>
          <a:bodyPr wrap="square" rtlCol="0">
            <a:spAutoFit/>
          </a:bodyPr>
          <a:lstStyle/>
          <a:p>
            <a:pPr algn="ctr"/>
            <a:r>
              <a:rPr lang="en-US" sz="2000" b="1" dirty="0" smtClean="0">
                <a:solidFill>
                  <a:srgbClr val="0070C0"/>
                </a:solidFill>
              </a:rPr>
              <a:t>0.33% </a:t>
            </a:r>
            <a:r>
              <a:rPr lang="en-US" sz="2000" b="1" dirty="0" smtClean="0"/>
              <a:t>of companies provided names of the mines </a:t>
            </a:r>
          </a:p>
          <a:p>
            <a:pPr algn="ctr"/>
            <a:r>
              <a:rPr lang="en-US" sz="2000" b="1" dirty="0" smtClean="0">
                <a:solidFill>
                  <a:srgbClr val="0070C0"/>
                </a:solidFill>
              </a:rPr>
              <a:t> 5.54% </a:t>
            </a:r>
            <a:r>
              <a:rPr lang="en-US" sz="2000" b="1" dirty="0" smtClean="0"/>
              <a:t>of companies listed the country of origin</a:t>
            </a:r>
            <a:endParaRPr lang="en-US" sz="2000" b="1" dirty="0"/>
          </a:p>
        </p:txBody>
      </p:sp>
    </p:spTree>
    <p:extLst>
      <p:ext uri="{BB962C8B-B14F-4D97-AF65-F5344CB8AC3E}">
        <p14:creationId xmlns:p14="http://schemas.microsoft.com/office/powerpoint/2010/main" val="142659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10200" y="3192697"/>
            <a:ext cx="1828800" cy="2819400"/>
          </a:xfrm>
          <a:prstGeom prst="rect">
            <a:avLst/>
          </a:prstGeom>
          <a:solidFill>
            <a:schemeClr val="accent2">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25" name="Rectangle 24"/>
          <p:cNvSpPr/>
          <p:nvPr/>
        </p:nvSpPr>
        <p:spPr>
          <a:xfrm>
            <a:off x="304800" y="3345097"/>
            <a:ext cx="1524000" cy="2514600"/>
          </a:xfrm>
          <a:prstGeom prst="rect">
            <a:avLst/>
          </a:prstGeom>
          <a:solidFill>
            <a:srgbClr val="92D050"/>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endParaRPr lang="en-US" sz="1500"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r>
              <a:rPr lang="en-US" sz="1500" b="1" dirty="0">
                <a:solidFill>
                  <a:prstClr val="black"/>
                </a:solidFill>
                <a:latin typeface="Arial" panose="020B0604020202020204" pitchFamily="34" charset="0"/>
                <a:cs typeface="Arial" panose="020B0604020202020204" pitchFamily="34" charset="0"/>
              </a:rPr>
              <a:t>Establish Strong Company Management Systems</a:t>
            </a:r>
          </a:p>
        </p:txBody>
      </p:sp>
      <p:sp>
        <p:nvSpPr>
          <p:cNvPr id="26" name="Rectangle 25"/>
          <p:cNvSpPr/>
          <p:nvPr/>
        </p:nvSpPr>
        <p:spPr>
          <a:xfrm>
            <a:off x="2057400" y="3345097"/>
            <a:ext cx="1524000" cy="2514600"/>
          </a:xfrm>
          <a:prstGeom prst="rect">
            <a:avLst/>
          </a:prstGeom>
          <a:solidFill>
            <a:srgbClr val="92D050"/>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endParaRPr lang="en-US" sz="1500"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r>
              <a:rPr lang="en-US" sz="1500" b="1" dirty="0">
                <a:solidFill>
                  <a:prstClr val="black"/>
                </a:solidFill>
                <a:latin typeface="Arial" panose="020B0604020202020204" pitchFamily="34" charset="0"/>
                <a:cs typeface="Arial" panose="020B0604020202020204" pitchFamily="34" charset="0"/>
              </a:rPr>
              <a:t>Identify And Assess Risk In The Supply Chain</a:t>
            </a:r>
          </a:p>
        </p:txBody>
      </p:sp>
      <p:sp>
        <p:nvSpPr>
          <p:cNvPr id="27" name="Rectangle 26"/>
          <p:cNvSpPr/>
          <p:nvPr/>
        </p:nvSpPr>
        <p:spPr>
          <a:xfrm>
            <a:off x="3810000" y="3345097"/>
            <a:ext cx="1524000" cy="2514600"/>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endParaRPr lang="en-US" sz="1500"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r>
              <a:rPr lang="en-US" sz="1500" b="1" dirty="0">
                <a:solidFill>
                  <a:prstClr val="black"/>
                </a:solidFill>
                <a:latin typeface="Arial" panose="020B0604020202020204" pitchFamily="34" charset="0"/>
                <a:cs typeface="Arial" panose="020B0604020202020204" pitchFamily="34" charset="0"/>
              </a:rPr>
              <a:t>Design And Implement A Strategy To Respond To Identified Risks</a:t>
            </a:r>
          </a:p>
        </p:txBody>
      </p:sp>
      <p:sp>
        <p:nvSpPr>
          <p:cNvPr id="28" name="Rectangle 27"/>
          <p:cNvSpPr/>
          <p:nvPr/>
        </p:nvSpPr>
        <p:spPr>
          <a:xfrm>
            <a:off x="5562600" y="3345097"/>
            <a:ext cx="1524000" cy="2514600"/>
          </a:xfrm>
          <a:prstGeom prst="rect">
            <a:avLst/>
          </a:prstGeom>
          <a:solidFill>
            <a:srgbClr val="92D050"/>
          </a:soli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r>
              <a:rPr lang="en-US" sz="1500" b="1" dirty="0">
                <a:solidFill>
                  <a:prstClr val="black"/>
                </a:solidFill>
                <a:latin typeface="Arial" panose="020B0604020202020204" pitchFamily="34" charset="0"/>
                <a:cs typeface="Arial" panose="020B0604020202020204" pitchFamily="34" charset="0"/>
              </a:rPr>
              <a:t>Carry Out Independent Third-party Audit Of Smelter or Refiner (SOR) Due Diligence</a:t>
            </a:r>
          </a:p>
        </p:txBody>
      </p:sp>
      <p:sp>
        <p:nvSpPr>
          <p:cNvPr id="29" name="Rectangle 28"/>
          <p:cNvSpPr/>
          <p:nvPr/>
        </p:nvSpPr>
        <p:spPr>
          <a:xfrm>
            <a:off x="7315200" y="3345097"/>
            <a:ext cx="1524000" cy="2514600"/>
          </a:xfrm>
          <a:prstGeom prst="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endParaRPr lang="en-US" sz="1500" b="1"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r>
              <a:rPr lang="en-US" sz="1500" b="1" dirty="0">
                <a:solidFill>
                  <a:prstClr val="black"/>
                </a:solidFill>
                <a:latin typeface="Arial" panose="020B0604020202020204" pitchFamily="34" charset="0"/>
                <a:cs typeface="Arial" panose="020B0604020202020204" pitchFamily="34" charset="0"/>
              </a:rPr>
              <a:t>Report Out On Supply Chain Due Diligence</a:t>
            </a:r>
          </a:p>
        </p:txBody>
      </p:sp>
      <p:sp>
        <p:nvSpPr>
          <p:cNvPr id="67586" name="Title 1"/>
          <p:cNvSpPr txBox="1">
            <a:spLocks/>
          </p:cNvSpPr>
          <p:nvPr/>
        </p:nvSpPr>
        <p:spPr bwMode="auto">
          <a:xfrm>
            <a:off x="0" y="806450"/>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2000" b="1">
              <a:solidFill>
                <a:srgbClr val="FFFFFF"/>
              </a:solidFill>
              <a:latin typeface="Arial" charset="0"/>
              <a:cs typeface="Arial" charset="0"/>
            </a:endParaRPr>
          </a:p>
        </p:txBody>
      </p:sp>
      <p:sp>
        <p:nvSpPr>
          <p:cNvPr id="67588" name="Title 4"/>
          <p:cNvSpPr>
            <a:spLocks noGrp="1"/>
          </p:cNvSpPr>
          <p:nvPr>
            <p:ph type="title" idx="4294967295"/>
          </p:nvPr>
        </p:nvSpPr>
        <p:spPr>
          <a:xfrm>
            <a:off x="0" y="88900"/>
            <a:ext cx="6446838" cy="1014413"/>
          </a:xfrm>
        </p:spPr>
        <p:txBody>
          <a:bodyPr/>
          <a:lstStyle/>
          <a:p>
            <a:pPr eaLnBrk="1" hangingPunct="1"/>
            <a:r>
              <a:rPr lang="en-US" altLang="en-US" sz="2800" dirty="0" smtClean="0">
                <a:latin typeface="Arial" charset="0"/>
                <a:ea typeface="ＭＳ Ｐゴシック" pitchFamily="34" charset="-128"/>
                <a:cs typeface="Arial" charset="0"/>
              </a:rPr>
              <a:t>Due Diligence Framework Prescribes Role of Filing Companies</a:t>
            </a:r>
          </a:p>
        </p:txBody>
      </p:sp>
      <p:sp>
        <p:nvSpPr>
          <p:cNvPr id="9" name="Isosceles Triangle 8"/>
          <p:cNvSpPr/>
          <p:nvPr/>
        </p:nvSpPr>
        <p:spPr>
          <a:xfrm>
            <a:off x="304800" y="1287697"/>
            <a:ext cx="8534400" cy="762000"/>
          </a:xfrm>
          <a:prstGeom prst="triangle">
            <a:avLst>
              <a:gd name="adj" fmla="val 48693"/>
            </a:avLst>
          </a:prstGeom>
          <a:solidFill>
            <a:srgbClr val="0000FF"/>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7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304800" y="2125897"/>
            <a:ext cx="8534400" cy="990600"/>
          </a:xfrm>
          <a:prstGeom prst="rect">
            <a:avLst/>
          </a:prstGeom>
          <a:solidFill>
            <a:srgbClr val="FF33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b="1" dirty="0">
                <a:solidFill>
                  <a:prstClr val="white"/>
                </a:solidFill>
                <a:latin typeface="Arial" panose="020B0604020202020204" pitchFamily="34" charset="0"/>
                <a:cs typeface="Arial" panose="020B0604020202020204" pitchFamily="34" charset="0"/>
              </a:rPr>
              <a:t>Organization for Economic  Cooperation and Development (OECD)</a:t>
            </a:r>
          </a:p>
          <a:p>
            <a:pPr algn="ctr" defTabSz="457200" fontAlgn="base">
              <a:spcBef>
                <a:spcPct val="0"/>
              </a:spcBef>
              <a:spcAft>
                <a:spcPct val="0"/>
              </a:spcAft>
            </a:pPr>
            <a:r>
              <a:rPr lang="en-US" b="1" dirty="0">
                <a:solidFill>
                  <a:prstClr val="white"/>
                </a:solidFill>
                <a:latin typeface="Arial" panose="020B0604020202020204" pitchFamily="34" charset="0"/>
                <a:cs typeface="Arial" panose="020B0604020202020204" pitchFamily="34" charset="0"/>
              </a:rPr>
              <a:t>Due Diligence Guidance for Responsible Supply Chains of Minerals </a:t>
            </a:r>
          </a:p>
          <a:p>
            <a:pPr algn="ctr" defTabSz="457200" fontAlgn="base">
              <a:spcBef>
                <a:spcPct val="0"/>
              </a:spcBef>
              <a:spcAft>
                <a:spcPct val="0"/>
              </a:spcAft>
            </a:pPr>
            <a:r>
              <a:rPr lang="en-US" b="1" dirty="0">
                <a:solidFill>
                  <a:prstClr val="white"/>
                </a:solidFill>
                <a:latin typeface="Arial" panose="020B0604020202020204" pitchFamily="34" charset="0"/>
                <a:cs typeface="Arial" panose="020B0604020202020204" pitchFamily="34" charset="0"/>
              </a:rPr>
              <a:t>From Conflict-Affected High-Risk Areas</a:t>
            </a:r>
          </a:p>
        </p:txBody>
      </p:sp>
      <p:sp>
        <p:nvSpPr>
          <p:cNvPr id="17" name="Rectangle 16"/>
          <p:cNvSpPr/>
          <p:nvPr/>
        </p:nvSpPr>
        <p:spPr>
          <a:xfrm>
            <a:off x="914400" y="3192697"/>
            <a:ext cx="381000" cy="381000"/>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1</a:t>
            </a:r>
          </a:p>
        </p:txBody>
      </p:sp>
      <p:sp>
        <p:nvSpPr>
          <p:cNvPr id="18" name="Rectangle 17"/>
          <p:cNvSpPr/>
          <p:nvPr/>
        </p:nvSpPr>
        <p:spPr>
          <a:xfrm>
            <a:off x="2628900" y="3192697"/>
            <a:ext cx="381000" cy="381000"/>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2</a:t>
            </a:r>
          </a:p>
        </p:txBody>
      </p:sp>
      <p:sp>
        <p:nvSpPr>
          <p:cNvPr id="19" name="Rectangle 18"/>
          <p:cNvSpPr/>
          <p:nvPr/>
        </p:nvSpPr>
        <p:spPr>
          <a:xfrm>
            <a:off x="4381500" y="3192697"/>
            <a:ext cx="381000" cy="381000"/>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3</a:t>
            </a:r>
          </a:p>
        </p:txBody>
      </p:sp>
      <p:sp>
        <p:nvSpPr>
          <p:cNvPr id="20" name="Rectangle 19"/>
          <p:cNvSpPr/>
          <p:nvPr/>
        </p:nvSpPr>
        <p:spPr>
          <a:xfrm>
            <a:off x="6134100" y="3192697"/>
            <a:ext cx="381000" cy="381000"/>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4</a:t>
            </a:r>
          </a:p>
        </p:txBody>
      </p:sp>
      <p:sp>
        <p:nvSpPr>
          <p:cNvPr id="21" name="Rectangle 20"/>
          <p:cNvSpPr/>
          <p:nvPr/>
        </p:nvSpPr>
        <p:spPr>
          <a:xfrm>
            <a:off x="7886700" y="3192697"/>
            <a:ext cx="381000" cy="381000"/>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5</a:t>
            </a:r>
          </a:p>
        </p:txBody>
      </p:sp>
      <p:sp>
        <p:nvSpPr>
          <p:cNvPr id="22" name="TextBox 21"/>
          <p:cNvSpPr txBox="1"/>
          <p:nvPr/>
        </p:nvSpPr>
        <p:spPr>
          <a:xfrm>
            <a:off x="2438400" y="1523108"/>
            <a:ext cx="4343400" cy="615553"/>
          </a:xfrm>
          <a:prstGeom prst="rect">
            <a:avLst/>
          </a:prstGeom>
          <a:noFill/>
        </p:spPr>
        <p:txBody>
          <a:bodyPr wrap="square" rtlCol="0">
            <a:spAutoFit/>
          </a:bodyPr>
          <a:lstStyle/>
          <a:p>
            <a:pPr algn="ctr" defTabSz="457200" fontAlgn="base">
              <a:spcBef>
                <a:spcPct val="0"/>
              </a:spcBef>
              <a:spcAft>
                <a:spcPct val="0"/>
              </a:spcAft>
            </a:pPr>
            <a:r>
              <a:rPr lang="en-US" sz="1700" b="1" dirty="0">
                <a:solidFill>
                  <a:prstClr val="white"/>
                </a:solidFill>
                <a:latin typeface="Arial" panose="020B0604020202020204" pitchFamily="34" charset="0"/>
                <a:ea typeface="ＭＳ Ｐゴシック" pitchFamily="34" charset="-128"/>
                <a:cs typeface="Arial" panose="020B0604020202020204" pitchFamily="34" charset="0"/>
              </a:rPr>
              <a:t>SEC Final Rule for Conflict Minerals </a:t>
            </a:r>
          </a:p>
          <a:p>
            <a:pPr algn="ctr" defTabSz="457200" fontAlgn="base">
              <a:spcBef>
                <a:spcPct val="0"/>
              </a:spcBef>
              <a:spcAft>
                <a:spcPct val="0"/>
              </a:spcAft>
            </a:pPr>
            <a:r>
              <a:rPr lang="en-US" sz="1700" b="1" dirty="0">
                <a:solidFill>
                  <a:prstClr val="white"/>
                </a:solidFill>
                <a:latin typeface="Arial" panose="020B0604020202020204" pitchFamily="34" charset="0"/>
                <a:ea typeface="ＭＳ Ｐゴシック" pitchFamily="34" charset="-128"/>
                <a:cs typeface="Arial" panose="020B0604020202020204" pitchFamily="34" charset="0"/>
              </a:rPr>
              <a:t>3TG (Tin, Tungsten, Tantalum, Gold)</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417" y="3395897"/>
            <a:ext cx="355600" cy="355600"/>
          </a:xfrm>
          <a:prstGeom prst="rect">
            <a:avLst/>
          </a:prstGeom>
        </p:spPr>
      </p:pic>
    </p:spTree>
    <p:extLst>
      <p:ext uri="{BB962C8B-B14F-4D97-AF65-F5344CB8AC3E}">
        <p14:creationId xmlns:p14="http://schemas.microsoft.com/office/powerpoint/2010/main" val="252810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txBox="1">
            <a:spLocks/>
          </p:cNvSpPr>
          <p:nvPr/>
        </p:nvSpPr>
        <p:spPr bwMode="auto">
          <a:xfrm>
            <a:off x="457200" y="90063"/>
            <a:ext cx="691462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2800" b="1" dirty="0" smtClean="0">
                <a:solidFill>
                  <a:schemeClr val="bg1"/>
                </a:solidFill>
                <a:latin typeface="Arial" charset="0"/>
                <a:cs typeface="Arial" charset="0"/>
              </a:rPr>
              <a:t>Steps to Identify Potential Audit Candidates</a:t>
            </a:r>
            <a:endParaRPr lang="en-US" altLang="en-US" b="1" dirty="0">
              <a:solidFill>
                <a:schemeClr val="bg1"/>
              </a:solidFill>
              <a:latin typeface="Arial" charset="0"/>
              <a:cs typeface="Arial" charset="0"/>
            </a:endParaRPr>
          </a:p>
        </p:txBody>
      </p:sp>
      <p:sp>
        <p:nvSpPr>
          <p:cNvPr id="24" name="Flowchart: Manual Operation 23"/>
          <p:cNvSpPr/>
          <p:nvPr/>
        </p:nvSpPr>
        <p:spPr>
          <a:xfrm rot="16200000">
            <a:off x="2373000" y="380971"/>
            <a:ext cx="4531870" cy="7790929"/>
          </a:xfrm>
          <a:prstGeom prst="flowChartManualOperation">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Arial" panose="020B0604020202020204" pitchFamily="34" charset="0"/>
              <a:cs typeface="Arial" panose="020B0604020202020204" pitchFamily="34" charset="0"/>
            </a:endParaRPr>
          </a:p>
        </p:txBody>
      </p:sp>
      <p:sp>
        <p:nvSpPr>
          <p:cNvPr id="25" name="Flowchart: Manual Operation 24"/>
          <p:cNvSpPr/>
          <p:nvPr/>
        </p:nvSpPr>
        <p:spPr>
          <a:xfrm rot="16200000">
            <a:off x="1717658" y="1061136"/>
            <a:ext cx="4538912" cy="6487286"/>
          </a:xfrm>
          <a:prstGeom prst="flowChartManualOperation">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31" name="Flowchart: Manual Operation 30"/>
          <p:cNvSpPr/>
          <p:nvPr/>
        </p:nvSpPr>
        <p:spPr>
          <a:xfrm rot="16200000">
            <a:off x="1115060" y="1739400"/>
            <a:ext cx="4538912" cy="5081106"/>
          </a:xfrm>
          <a:prstGeom prst="flowChartManualOperation">
            <a:avLst/>
          </a:prstGeom>
          <a:solidFill>
            <a:schemeClr val="accent1">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33" name="Flowchart: Manual Operation 32"/>
          <p:cNvSpPr/>
          <p:nvPr/>
        </p:nvSpPr>
        <p:spPr>
          <a:xfrm rot="16200000">
            <a:off x="523860" y="2357735"/>
            <a:ext cx="4246405" cy="3733856"/>
          </a:xfrm>
          <a:prstGeom prst="flowChartManualOperation">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34" name="Flowchart: Manual Operation 33"/>
          <p:cNvSpPr/>
          <p:nvPr/>
        </p:nvSpPr>
        <p:spPr>
          <a:xfrm rot="16200000">
            <a:off x="-543514" y="3289670"/>
            <a:ext cx="4538912" cy="1964944"/>
          </a:xfrm>
          <a:prstGeom prst="flowChartManualOperation">
            <a:avLst/>
          </a:prstGeom>
          <a:solidFill>
            <a:schemeClr val="accent6">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Arial" panose="020B0604020202020204" pitchFamily="34" charset="0"/>
              <a:cs typeface="Arial" panose="020B0604020202020204" pitchFamily="34" charset="0"/>
            </a:endParaRPr>
          </a:p>
        </p:txBody>
      </p:sp>
      <p:sp>
        <p:nvSpPr>
          <p:cNvPr id="35" name="TextBox 34"/>
          <p:cNvSpPr txBox="1"/>
          <p:nvPr/>
        </p:nvSpPr>
        <p:spPr>
          <a:xfrm>
            <a:off x="932535" y="2936823"/>
            <a:ext cx="1702775" cy="2693045"/>
          </a:xfrm>
          <a:prstGeom prst="rect">
            <a:avLst/>
          </a:prstGeom>
          <a:solidFill>
            <a:schemeClr val="accent6">
              <a:lumMod val="7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defTabSz="457200" fontAlgn="base">
              <a:spcBef>
                <a:spcPct val="0"/>
              </a:spcBef>
              <a:spcAft>
                <a:spcPct val="0"/>
              </a:spcAft>
            </a:pPr>
            <a:endParaRPr lang="en-US" sz="1300" b="1" u="sng"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u="sng" dirty="0">
                <a:solidFill>
                  <a:prstClr val="black"/>
                </a:solidFill>
                <a:latin typeface="Arial" panose="020B0604020202020204" pitchFamily="34" charset="0"/>
                <a:cs typeface="Arial" panose="020B0604020202020204" pitchFamily="34" charset="0"/>
              </a:rPr>
              <a:t>CFSI Members</a:t>
            </a:r>
          </a:p>
          <a:p>
            <a:pPr algn="ct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Gain access to CFSI Smelter Data</a:t>
            </a:r>
          </a:p>
          <a:p>
            <a:pP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Participate in various work groups</a:t>
            </a:r>
          </a:p>
          <a:p>
            <a:pP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Pay Membership Fee</a:t>
            </a:r>
          </a:p>
        </p:txBody>
      </p:sp>
      <p:sp>
        <p:nvSpPr>
          <p:cNvPr id="36" name="TextBox 35"/>
          <p:cNvSpPr txBox="1"/>
          <p:nvPr/>
        </p:nvSpPr>
        <p:spPr>
          <a:xfrm>
            <a:off x="4477269" y="2918487"/>
            <a:ext cx="1504644" cy="169277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defTabSz="457200" fontAlgn="base">
              <a:spcBef>
                <a:spcPct val="0"/>
              </a:spcBef>
              <a:spcAft>
                <a:spcPct val="0"/>
              </a:spcAft>
            </a:pPr>
            <a:r>
              <a:rPr lang="en-US" sz="1300" b="1" u="sng" dirty="0">
                <a:solidFill>
                  <a:prstClr val="black"/>
                </a:solidFill>
                <a:latin typeface="Arial" panose="020B0604020202020204" pitchFamily="34" charset="0"/>
                <a:cs typeface="Arial" panose="020B0604020202020204" pitchFamily="34" charset="0"/>
              </a:rPr>
              <a:t>Smelter </a:t>
            </a:r>
            <a:r>
              <a:rPr lang="en-US" sz="1300" b="1" u="sng" dirty="0" smtClean="0">
                <a:solidFill>
                  <a:prstClr val="black"/>
                </a:solidFill>
                <a:latin typeface="Arial" panose="020B0604020202020204" pitchFamily="34" charset="0"/>
                <a:cs typeface="Arial" panose="020B0604020202020204" pitchFamily="34" charset="0"/>
              </a:rPr>
              <a:t>Disposition Team</a:t>
            </a:r>
            <a:endParaRPr lang="en-US" sz="1300" b="1" u="sng" dirty="0">
              <a:solidFill>
                <a:prstClr val="black"/>
              </a:solidFill>
              <a:latin typeface="Arial" panose="020B0604020202020204" pitchFamily="34" charset="0"/>
              <a:cs typeface="Arial" panose="020B0604020202020204" pitchFamily="34" charset="0"/>
            </a:endParaRPr>
          </a:p>
          <a:p>
            <a:pPr algn="ct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 </a:t>
            </a: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Experts make final determination of true smelters</a:t>
            </a:r>
          </a:p>
        </p:txBody>
      </p:sp>
      <p:sp>
        <p:nvSpPr>
          <p:cNvPr id="37" name="TextBox 36"/>
          <p:cNvSpPr txBox="1"/>
          <p:nvPr/>
        </p:nvSpPr>
        <p:spPr>
          <a:xfrm>
            <a:off x="5892319" y="2916642"/>
            <a:ext cx="1378952" cy="269304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200" fontAlgn="base">
              <a:spcBef>
                <a:spcPct val="0"/>
              </a:spcBef>
              <a:spcAft>
                <a:spcPct val="0"/>
              </a:spcAft>
            </a:pPr>
            <a:r>
              <a:rPr lang="en-US" sz="1300" b="1" u="sng" dirty="0">
                <a:solidFill>
                  <a:prstClr val="black"/>
                </a:solidFill>
                <a:latin typeface="Arial" panose="020B0604020202020204" pitchFamily="34" charset="0"/>
                <a:cs typeface="Arial" panose="020B0604020202020204" pitchFamily="34" charset="0"/>
              </a:rPr>
              <a:t>Pre-Audit Visit Team</a:t>
            </a:r>
          </a:p>
          <a:p>
            <a:pPr algn="ctr" defTabSz="457200" fontAlgn="base">
              <a:spcBef>
                <a:spcPct val="0"/>
              </a:spcBef>
              <a:spcAft>
                <a:spcPct val="0"/>
              </a:spcAft>
            </a:pPr>
            <a:endParaRPr lang="en-US" sz="1300" b="1" u="sng"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Explain CFSI program, audit expectations and benefits</a:t>
            </a:r>
          </a:p>
          <a:p>
            <a:pP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e.g. Apple, Intel: &gt; 35 international visits/year</a:t>
            </a:r>
          </a:p>
        </p:txBody>
      </p:sp>
      <p:sp>
        <p:nvSpPr>
          <p:cNvPr id="38" name="TextBox 37"/>
          <p:cNvSpPr txBox="1"/>
          <p:nvPr/>
        </p:nvSpPr>
        <p:spPr>
          <a:xfrm>
            <a:off x="7238997" y="2917564"/>
            <a:ext cx="1295400" cy="24929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457200" fontAlgn="base">
              <a:spcBef>
                <a:spcPct val="0"/>
              </a:spcBef>
              <a:spcAft>
                <a:spcPct val="0"/>
              </a:spcAft>
            </a:pPr>
            <a:r>
              <a:rPr lang="en-US" sz="1300" b="1" u="sng" dirty="0">
                <a:solidFill>
                  <a:prstClr val="black"/>
                </a:solidFill>
                <a:latin typeface="Arial" panose="020B0604020202020204" pitchFamily="34" charset="0"/>
                <a:cs typeface="Arial" panose="020B0604020202020204" pitchFamily="34" charset="0"/>
              </a:rPr>
              <a:t>3</a:t>
            </a:r>
            <a:r>
              <a:rPr lang="en-US" sz="1300" b="1" u="sng" baseline="30000" dirty="0">
                <a:solidFill>
                  <a:prstClr val="black"/>
                </a:solidFill>
                <a:latin typeface="Arial" panose="020B0604020202020204" pitchFamily="34" charset="0"/>
                <a:cs typeface="Arial" panose="020B0604020202020204" pitchFamily="34" charset="0"/>
              </a:rPr>
              <a:t>rd</a:t>
            </a:r>
            <a:r>
              <a:rPr lang="en-US" sz="1300" b="1" u="sng" dirty="0">
                <a:solidFill>
                  <a:prstClr val="black"/>
                </a:solidFill>
                <a:latin typeface="Arial" panose="020B0604020202020204" pitchFamily="34" charset="0"/>
                <a:cs typeface="Arial" panose="020B0604020202020204" pitchFamily="34" charset="0"/>
              </a:rPr>
              <a:t> Party Auditor</a:t>
            </a:r>
          </a:p>
          <a:p>
            <a:pPr algn="ctr" defTabSz="457200" fontAlgn="base">
              <a:spcBef>
                <a:spcPct val="0"/>
              </a:spcBef>
              <a:spcAft>
                <a:spcPct val="0"/>
              </a:spcAft>
            </a:pPr>
            <a:endParaRPr lang="en-US" sz="1300" b="1" u="sng"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endParaRPr lang="en-US" sz="1300" b="1" dirty="0">
              <a:solidFill>
                <a:prstClr val="black"/>
              </a:solidFill>
              <a:latin typeface="Arial" panose="020B0604020202020204" pitchFamily="34" charset="0"/>
              <a:cs typeface="Arial" panose="020B0604020202020204" pitchFamily="34" charset="0"/>
            </a:endParaRPr>
          </a:p>
          <a:p>
            <a:pPr defTabSz="457200" fontAlgn="base">
              <a:spcBef>
                <a:spcPct val="0"/>
              </a:spcBef>
              <a:spcAft>
                <a:spcPct val="0"/>
              </a:spcAft>
            </a:pPr>
            <a:r>
              <a:rPr lang="en-US" sz="1300" b="1" dirty="0">
                <a:solidFill>
                  <a:prstClr val="black"/>
                </a:solidFill>
                <a:latin typeface="Arial" panose="020B0604020202020204" pitchFamily="34" charset="0"/>
                <a:cs typeface="Arial" panose="020B0604020202020204" pitchFamily="34" charset="0"/>
              </a:rPr>
              <a:t>Conduct site audit, create audit report for review by CFSI Audit Review Committee (ARC)</a:t>
            </a:r>
          </a:p>
        </p:txBody>
      </p:sp>
      <p:sp>
        <p:nvSpPr>
          <p:cNvPr id="39" name="Rectangle 38"/>
          <p:cNvSpPr/>
          <p:nvPr/>
        </p:nvSpPr>
        <p:spPr>
          <a:xfrm>
            <a:off x="2708415" y="1237987"/>
            <a:ext cx="1794808" cy="483581"/>
          </a:xfrm>
          <a:prstGeom prst="rect">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 CFSI  - </a:t>
            </a:r>
            <a:r>
              <a:rPr lang="en-US" sz="1200" b="1" dirty="0" smtClean="0">
                <a:solidFill>
                  <a:prstClr val="black"/>
                </a:solidFill>
                <a:latin typeface="Arial" panose="020B0604020202020204" pitchFamily="34" charset="0"/>
                <a:cs typeface="Arial" panose="020B0604020202020204" pitchFamily="34" charset="0"/>
              </a:rPr>
              <a:t>30 </a:t>
            </a:r>
            <a:r>
              <a:rPr lang="en-US" sz="1200" b="1" dirty="0">
                <a:solidFill>
                  <a:prstClr val="black"/>
                </a:solidFill>
                <a:latin typeface="Arial" panose="020B0604020202020204" pitchFamily="34" charset="0"/>
                <a:cs typeface="Arial" panose="020B0604020202020204" pitchFamily="34" charset="0"/>
              </a:rPr>
              <a:t>Companies</a:t>
            </a:r>
          </a:p>
          <a:p>
            <a:pPr algn="ctr" defTabSz="457200"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AIAG - 10 Companies</a:t>
            </a:r>
          </a:p>
        </p:txBody>
      </p:sp>
      <p:sp>
        <p:nvSpPr>
          <p:cNvPr id="40" name="Rectangle 39"/>
          <p:cNvSpPr/>
          <p:nvPr/>
        </p:nvSpPr>
        <p:spPr>
          <a:xfrm>
            <a:off x="5976976" y="1237986"/>
            <a:ext cx="1294295" cy="483581"/>
          </a:xfrm>
          <a:prstGeom prst="rect">
            <a:avLst/>
          </a:prstGeom>
          <a:solidFill>
            <a:schemeClr val="accent5">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 </a:t>
            </a:r>
            <a:r>
              <a:rPr lang="en-US" sz="1200" b="1" dirty="0" smtClean="0">
                <a:solidFill>
                  <a:prstClr val="black"/>
                </a:solidFill>
                <a:latin typeface="Arial" panose="020B0604020202020204" pitchFamily="34" charset="0"/>
                <a:cs typeface="Arial" panose="020B0604020202020204" pitchFamily="34" charset="0"/>
              </a:rPr>
              <a:t>10 </a:t>
            </a:r>
            <a:r>
              <a:rPr lang="en-US" sz="1200" b="1" dirty="0">
                <a:solidFill>
                  <a:prstClr val="black"/>
                </a:solidFill>
                <a:latin typeface="Arial" panose="020B0604020202020204" pitchFamily="34" charset="0"/>
                <a:cs typeface="Arial" panose="020B0604020202020204" pitchFamily="34" charset="0"/>
              </a:rPr>
              <a:t>Companies</a:t>
            </a:r>
          </a:p>
        </p:txBody>
      </p:sp>
      <p:sp>
        <p:nvSpPr>
          <p:cNvPr id="41" name="Rectangle 40"/>
          <p:cNvSpPr/>
          <p:nvPr/>
        </p:nvSpPr>
        <p:spPr>
          <a:xfrm>
            <a:off x="7271271" y="1237987"/>
            <a:ext cx="1263129" cy="48358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3</a:t>
            </a:r>
            <a:r>
              <a:rPr lang="en-US" sz="1200" b="1" baseline="30000" dirty="0">
                <a:solidFill>
                  <a:prstClr val="black"/>
                </a:solidFill>
                <a:latin typeface="Arial" panose="020B0604020202020204" pitchFamily="34" charset="0"/>
                <a:cs typeface="Arial" panose="020B0604020202020204" pitchFamily="34" charset="0"/>
              </a:rPr>
              <a:t>rd</a:t>
            </a:r>
            <a:r>
              <a:rPr lang="en-US" sz="1200" b="1" dirty="0">
                <a:solidFill>
                  <a:prstClr val="black"/>
                </a:solidFill>
                <a:latin typeface="Arial" panose="020B0604020202020204" pitchFamily="34" charset="0"/>
                <a:cs typeface="Arial" panose="020B0604020202020204" pitchFamily="34" charset="0"/>
              </a:rPr>
              <a:t> Party Audit</a:t>
            </a:r>
          </a:p>
        </p:txBody>
      </p:sp>
      <p:sp>
        <p:nvSpPr>
          <p:cNvPr id="43" name="Rectangle 42"/>
          <p:cNvSpPr/>
          <p:nvPr/>
        </p:nvSpPr>
        <p:spPr>
          <a:xfrm>
            <a:off x="743469" y="1237986"/>
            <a:ext cx="1964946" cy="483582"/>
          </a:xfrm>
          <a:prstGeom prst="rect">
            <a:avLst/>
          </a:prstGeom>
          <a:solidFill>
            <a:schemeClr val="accent6">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r>
              <a:rPr lang="en-US" sz="1200" b="1" dirty="0" smtClean="0">
                <a:solidFill>
                  <a:prstClr val="black"/>
                </a:solidFill>
                <a:latin typeface="Arial" panose="020B0604020202020204" pitchFamily="34" charset="0"/>
                <a:cs typeface="Arial" panose="020B0604020202020204" pitchFamily="34" charset="0"/>
              </a:rPr>
              <a:t>200+ Companies</a:t>
            </a:r>
            <a:endParaRPr lang="en-US" sz="1200" b="1" dirty="0">
              <a:solidFill>
                <a:prstClr val="black"/>
              </a:solidFill>
              <a:latin typeface="Arial" panose="020B0604020202020204" pitchFamily="34" charset="0"/>
              <a:cs typeface="Arial" panose="020B0604020202020204" pitchFamily="34" charset="0"/>
            </a:endParaRPr>
          </a:p>
        </p:txBody>
      </p:sp>
      <p:sp>
        <p:nvSpPr>
          <p:cNvPr id="44" name="Rectangle 43"/>
          <p:cNvSpPr/>
          <p:nvPr/>
        </p:nvSpPr>
        <p:spPr>
          <a:xfrm>
            <a:off x="4513991" y="1237987"/>
            <a:ext cx="1461322" cy="483582"/>
          </a:xfrm>
          <a:prstGeom prst="rect">
            <a:avLst/>
          </a:prstGeom>
          <a:solidFill>
            <a:schemeClr val="tx2">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CFSI Staff </a:t>
            </a:r>
            <a:r>
              <a:rPr lang="en-US" sz="1200" b="1" dirty="0" smtClean="0">
                <a:solidFill>
                  <a:prstClr val="black"/>
                </a:solidFill>
                <a:latin typeface="Arial" panose="020B0604020202020204" pitchFamily="34" charset="0"/>
                <a:cs typeface="Arial" panose="020B0604020202020204" pitchFamily="34" charset="0"/>
              </a:rPr>
              <a:t>&amp; </a:t>
            </a:r>
            <a:r>
              <a:rPr lang="en-US" sz="1200" b="1" dirty="0">
                <a:solidFill>
                  <a:prstClr val="black"/>
                </a:solidFill>
                <a:latin typeface="Arial" panose="020B0604020202020204" pitchFamily="34" charset="0"/>
                <a:cs typeface="Arial" panose="020B0604020202020204" pitchFamily="34" charset="0"/>
              </a:rPr>
              <a:t>5 Companies</a:t>
            </a:r>
          </a:p>
        </p:txBody>
      </p:sp>
      <p:sp>
        <p:nvSpPr>
          <p:cNvPr id="45" name="TextBox 44"/>
          <p:cNvSpPr txBox="1"/>
          <p:nvPr/>
        </p:nvSpPr>
        <p:spPr>
          <a:xfrm>
            <a:off x="2761335" y="2931882"/>
            <a:ext cx="1714503" cy="2292935"/>
          </a:xfrm>
          <a:prstGeom prst="rect">
            <a:avLst/>
          </a:prstGeom>
          <a:noFill/>
          <a:ln>
            <a:noFill/>
          </a:ln>
        </p:spPr>
        <p:txBody>
          <a:bodyPr wrap="square" rtlCol="0">
            <a:spAutoFit/>
          </a:bodyPr>
          <a:lstStyle/>
          <a:p>
            <a:pPr algn="ctr" defTabSz="457200" fontAlgn="base">
              <a:spcBef>
                <a:spcPct val="0"/>
              </a:spcBef>
              <a:spcAft>
                <a:spcPct val="0"/>
              </a:spcAft>
            </a:pPr>
            <a:r>
              <a:rPr lang="en-US" sz="1300" b="1" u="sng" dirty="0">
                <a:solidFill>
                  <a:prstClr val="black"/>
                </a:solidFill>
                <a:latin typeface="Arial" panose="020B0604020202020204" pitchFamily="34" charset="0"/>
                <a:ea typeface="ＭＳ Ｐゴシック" pitchFamily="34" charset="-128"/>
                <a:cs typeface="Arial" panose="020B0604020202020204" pitchFamily="34" charset="0"/>
              </a:rPr>
              <a:t>Smelter Engagement Team (SET)</a:t>
            </a:r>
          </a:p>
          <a:p>
            <a:pPr algn="ctr" defTabSz="457200" fontAlgn="base">
              <a:spcBef>
                <a:spcPct val="0"/>
              </a:spcBef>
              <a:spcAft>
                <a:spcPct val="0"/>
              </a:spcAft>
            </a:pPr>
            <a:endParaRPr lang="en-US" sz="1300" b="1" dirty="0">
              <a:solidFill>
                <a:prstClr val="black"/>
              </a:solidFill>
              <a:latin typeface="Arial" panose="020B0604020202020204" pitchFamily="34" charset="0"/>
              <a:ea typeface="ＭＳ Ｐゴシック" pitchFamily="34" charset="-128"/>
              <a:cs typeface="Arial" panose="020B0604020202020204" pitchFamily="34" charset="0"/>
            </a:endParaRPr>
          </a:p>
          <a:p>
            <a:pPr defTabSz="457200" fontAlgn="base">
              <a:spcBef>
                <a:spcPct val="0"/>
              </a:spcBef>
              <a:spcAft>
                <a:spcPct val="0"/>
              </a:spcAft>
            </a:pPr>
            <a:r>
              <a:rPr lang="en-US" sz="1300" b="1" u="sng" dirty="0" smtClean="0">
                <a:solidFill>
                  <a:prstClr val="black"/>
                </a:solidFill>
                <a:latin typeface="Arial" panose="020B0604020202020204" pitchFamily="34" charset="0"/>
                <a:ea typeface="ＭＳ Ｐゴシック" pitchFamily="34" charset="-128"/>
                <a:cs typeface="Arial" panose="020B0604020202020204" pitchFamily="34" charset="0"/>
              </a:rPr>
              <a:t>Confirm Probable Smelters</a:t>
            </a:r>
            <a:r>
              <a:rPr lang="en-US" sz="1300" b="1" dirty="0" smtClean="0">
                <a:solidFill>
                  <a:prstClr val="black"/>
                </a:solidFill>
                <a:latin typeface="Arial" panose="020B0604020202020204" pitchFamily="34" charset="0"/>
                <a:ea typeface="ＭＳ Ｐゴシック" pitchFamily="34" charset="-128"/>
                <a:cs typeface="Arial" panose="020B0604020202020204" pitchFamily="34" charset="0"/>
              </a:rPr>
              <a:t> - verify smelter product </a:t>
            </a:r>
          </a:p>
          <a:p>
            <a:pPr defTabSz="457200" fontAlgn="base">
              <a:spcBef>
                <a:spcPct val="0"/>
              </a:spcBef>
              <a:spcAft>
                <a:spcPct val="0"/>
              </a:spcAft>
            </a:pPr>
            <a:endParaRPr lang="en-US" sz="1300" b="1" dirty="0">
              <a:solidFill>
                <a:prstClr val="black"/>
              </a:solidFill>
              <a:latin typeface="Arial" panose="020B0604020202020204" pitchFamily="34" charset="0"/>
              <a:ea typeface="ＭＳ Ｐゴシック" pitchFamily="34" charset="-128"/>
              <a:cs typeface="Arial" panose="020B0604020202020204" pitchFamily="34" charset="0"/>
            </a:endParaRPr>
          </a:p>
          <a:p>
            <a:pPr defTabSz="457200" fontAlgn="base">
              <a:spcBef>
                <a:spcPct val="0"/>
              </a:spcBef>
              <a:spcAft>
                <a:spcPct val="0"/>
              </a:spcAft>
            </a:pPr>
            <a:r>
              <a:rPr lang="en-US" sz="1300" b="1" u="sng" dirty="0">
                <a:solidFill>
                  <a:prstClr val="black"/>
                </a:solidFill>
                <a:latin typeface="Arial" panose="020B0604020202020204" pitchFamily="34" charset="0"/>
                <a:ea typeface="ＭＳ Ｐゴシック" pitchFamily="34" charset="-128"/>
                <a:cs typeface="Arial" panose="020B0604020202020204" pitchFamily="34" charset="0"/>
              </a:rPr>
              <a:t>Outreach</a:t>
            </a:r>
            <a:r>
              <a:rPr lang="en-US" sz="1300" b="1"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300" b="1" dirty="0" smtClean="0">
                <a:solidFill>
                  <a:prstClr val="black"/>
                </a:solidFill>
                <a:latin typeface="Arial" panose="020B0604020202020204" pitchFamily="34" charset="0"/>
                <a:ea typeface="ＭＳ Ｐゴシック" pitchFamily="34" charset="-128"/>
                <a:cs typeface="Arial" panose="020B0604020202020204" pitchFamily="34" charset="0"/>
              </a:rPr>
              <a:t>–encourage  </a:t>
            </a:r>
            <a:r>
              <a:rPr lang="en-US" sz="1300" b="1" dirty="0">
                <a:solidFill>
                  <a:prstClr val="black"/>
                </a:solidFill>
                <a:latin typeface="Arial" panose="020B0604020202020204" pitchFamily="34" charset="0"/>
                <a:ea typeface="ＭＳ Ｐゴシック" pitchFamily="34" charset="-128"/>
                <a:cs typeface="Arial" panose="020B0604020202020204" pitchFamily="34" charset="0"/>
              </a:rPr>
              <a:t>audit participation</a:t>
            </a:r>
            <a:endParaRPr lang="en-US" sz="1300"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68" y="1824827"/>
            <a:ext cx="982474" cy="982474"/>
          </a:xfrm>
          <a:prstGeom prst="rect">
            <a:avLst/>
          </a:prstGeom>
        </p:spPr>
      </p:pic>
      <p:pic>
        <p:nvPicPr>
          <p:cNvPr id="4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069" y="2286000"/>
            <a:ext cx="1942205" cy="50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512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27025" y="173040"/>
            <a:ext cx="6610804" cy="660400"/>
          </a:xfrm>
        </p:spPr>
        <p:txBody>
          <a:bodyPr/>
          <a:lstStyle/>
          <a:p>
            <a:r>
              <a:rPr lang="en-US" altLang="en-US" sz="2800" dirty="0" smtClean="0">
                <a:latin typeface="Arial" charset="0"/>
                <a:ea typeface="ＭＳ Ｐゴシック" pitchFamily="34" charset="-128"/>
                <a:cs typeface="Arial" charset="0"/>
              </a:rPr>
              <a:t>AIAG SET Activities</a:t>
            </a:r>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1632" y="5004083"/>
            <a:ext cx="1086768" cy="95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C:\Program Files (x86)\Microsoft Office\MEDIA\CAGCAT10\j023301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05" y="5327119"/>
            <a:ext cx="667824" cy="6783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0" y="5103888"/>
            <a:ext cx="990600" cy="523220"/>
          </a:xfrm>
          <a:prstGeom prst="rect">
            <a:avLst/>
          </a:prstGeom>
          <a:noFill/>
        </p:spPr>
        <p:txBody>
          <a:bodyPr wrap="square" rtlCol="0">
            <a:spAutoFit/>
          </a:bodyPr>
          <a:lstStyle/>
          <a:p>
            <a:r>
              <a:rPr lang="en-US" sz="1400" b="1" dirty="0" smtClean="0"/>
              <a:t>Letters, calls, visits</a:t>
            </a:r>
            <a:endParaRPr lang="en-US" sz="1400" b="1" dirty="0"/>
          </a:p>
        </p:txBody>
      </p:sp>
      <p:sp>
        <p:nvSpPr>
          <p:cNvPr id="14" name="TextBox 13"/>
          <p:cNvSpPr txBox="1"/>
          <p:nvPr/>
        </p:nvSpPr>
        <p:spPr>
          <a:xfrm>
            <a:off x="3124201" y="2667000"/>
            <a:ext cx="2362200"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smtClean="0"/>
              <a:t>Purpose</a:t>
            </a:r>
            <a:r>
              <a:rPr lang="en-US" sz="1600" b="1" dirty="0" smtClean="0"/>
              <a:t>: Confirm probable smelters in order to include in standard smelter list</a:t>
            </a:r>
            <a:endParaRPr lang="en-US" sz="1600" b="1" dirty="0"/>
          </a:p>
        </p:txBody>
      </p:sp>
      <p:sp>
        <p:nvSpPr>
          <p:cNvPr id="17" name="Rectangle 16"/>
          <p:cNvSpPr/>
          <p:nvPr/>
        </p:nvSpPr>
        <p:spPr>
          <a:xfrm>
            <a:off x="6144453" y="2514081"/>
            <a:ext cx="2589879" cy="369802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33000" y="2514081"/>
            <a:ext cx="2590800" cy="3698023"/>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Users\acarreo2\AppData\Local\Microsoft\Windows\Temporary Internet Files\Content.IE5\FIMYKZUK\MP9004423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906" y="4573224"/>
            <a:ext cx="830523" cy="553682"/>
          </a:xfrm>
          <a:prstGeom prst="rect">
            <a:avLst/>
          </a:prstGeom>
          <a:noFill/>
          <a:extLst>
            <a:ext uri="{909E8E84-426E-40DD-AFC4-6F175D3DCCD1}">
              <a14:hiddenFill xmlns:a14="http://schemas.microsoft.com/office/drawing/2010/main">
                <a:solidFill>
                  <a:srgbClr val="FFFFFF"/>
                </a:solidFill>
              </a14:hiddenFill>
            </a:ext>
          </a:extLst>
        </p:spPr>
      </p:pic>
      <p:sp>
        <p:nvSpPr>
          <p:cNvPr id="22" name="Footer Placeholder 3"/>
          <p:cNvSpPr txBox="1">
            <a:spLocks/>
          </p:cNvSpPr>
          <p:nvPr/>
        </p:nvSpPr>
        <p:spPr>
          <a:xfrm>
            <a:off x="3124200" y="6356350"/>
            <a:ext cx="2895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endParaRPr lang="en-US" altLang="en-US" dirty="0"/>
          </a:p>
        </p:txBody>
      </p:sp>
      <p:sp>
        <p:nvSpPr>
          <p:cNvPr id="7" name="TextBox 6"/>
          <p:cNvSpPr txBox="1"/>
          <p:nvPr/>
        </p:nvSpPr>
        <p:spPr>
          <a:xfrm>
            <a:off x="2999547" y="2071597"/>
            <a:ext cx="3144906" cy="369332"/>
          </a:xfrm>
          <a:prstGeom prst="rect">
            <a:avLst/>
          </a:prstGeom>
          <a:noFill/>
        </p:spPr>
        <p:txBody>
          <a:bodyPr wrap="square" rtlCol="0">
            <a:spAutoFit/>
          </a:bodyPr>
          <a:lstStyle/>
          <a:p>
            <a:r>
              <a:rPr lang="en-US" u="sng" dirty="0"/>
              <a:t>Probable Smelter Confirmation</a:t>
            </a:r>
          </a:p>
        </p:txBody>
      </p:sp>
      <p:sp>
        <p:nvSpPr>
          <p:cNvPr id="23" name="TextBox 22"/>
          <p:cNvSpPr txBox="1"/>
          <p:nvPr/>
        </p:nvSpPr>
        <p:spPr>
          <a:xfrm>
            <a:off x="6410692" y="2071597"/>
            <a:ext cx="2057400" cy="369332"/>
          </a:xfrm>
          <a:prstGeom prst="rect">
            <a:avLst/>
          </a:prstGeom>
          <a:noFill/>
        </p:spPr>
        <p:txBody>
          <a:bodyPr wrap="square" rtlCol="0">
            <a:spAutoFit/>
          </a:bodyPr>
          <a:lstStyle/>
          <a:p>
            <a:pPr algn="ctr"/>
            <a:r>
              <a:rPr lang="en-US" u="sng" dirty="0" smtClean="0"/>
              <a:t>Outreach</a:t>
            </a:r>
            <a:endParaRPr lang="en-US" u="sng" dirty="0"/>
          </a:p>
        </p:txBody>
      </p:sp>
      <p:sp>
        <p:nvSpPr>
          <p:cNvPr id="24" name="Rectangle 23"/>
          <p:cNvSpPr/>
          <p:nvPr/>
        </p:nvSpPr>
        <p:spPr>
          <a:xfrm>
            <a:off x="152400" y="2514083"/>
            <a:ext cx="2438400" cy="3698023"/>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0" y="2056729"/>
            <a:ext cx="2057400" cy="369332"/>
          </a:xfrm>
          <a:prstGeom prst="rect">
            <a:avLst/>
          </a:prstGeom>
          <a:noFill/>
        </p:spPr>
        <p:txBody>
          <a:bodyPr wrap="square" rtlCol="0">
            <a:spAutoFit/>
          </a:bodyPr>
          <a:lstStyle/>
          <a:p>
            <a:pPr algn="ctr"/>
            <a:r>
              <a:rPr lang="en-US" u="sng" dirty="0" smtClean="0"/>
              <a:t>Research</a:t>
            </a:r>
            <a:endParaRPr lang="en-US" u="sng" dirty="0"/>
          </a:p>
        </p:txBody>
      </p:sp>
      <p:sp>
        <p:nvSpPr>
          <p:cNvPr id="8" name="TextBox 7"/>
          <p:cNvSpPr txBox="1"/>
          <p:nvPr/>
        </p:nvSpPr>
        <p:spPr>
          <a:xfrm>
            <a:off x="3124201" y="1343095"/>
            <a:ext cx="5857415" cy="461665"/>
          </a:xfrm>
          <a:prstGeom prst="rect">
            <a:avLst/>
          </a:prstGeom>
          <a:noFill/>
        </p:spPr>
        <p:txBody>
          <a:bodyPr wrap="square" rtlCol="0">
            <a:spAutoFit/>
          </a:bodyPr>
          <a:lstStyle/>
          <a:p>
            <a:r>
              <a:rPr lang="en-US" sz="2400" dirty="0" smtClean="0">
                <a:solidFill>
                  <a:schemeClr val="tx1">
                    <a:lumMod val="65000"/>
                    <a:lumOff val="35000"/>
                  </a:schemeClr>
                </a:solidFill>
              </a:rPr>
              <a:t>Two Main Areas of Focus for AIAG SET team:</a:t>
            </a:r>
            <a:endParaRPr lang="en-US" sz="2400" dirty="0">
              <a:solidFill>
                <a:schemeClr val="tx1">
                  <a:lumMod val="65000"/>
                  <a:lumOff val="35000"/>
                </a:schemeClr>
              </a:solidFill>
            </a:endParaRPr>
          </a:p>
        </p:txBody>
      </p:sp>
      <p:sp>
        <p:nvSpPr>
          <p:cNvPr id="26" name="TextBox 25"/>
          <p:cNvSpPr txBox="1"/>
          <p:nvPr/>
        </p:nvSpPr>
        <p:spPr>
          <a:xfrm>
            <a:off x="79728" y="1350243"/>
            <a:ext cx="2587272" cy="461665"/>
          </a:xfrm>
          <a:prstGeom prst="rect">
            <a:avLst/>
          </a:prstGeom>
          <a:noFill/>
        </p:spPr>
        <p:txBody>
          <a:bodyPr wrap="square" rtlCol="0">
            <a:spAutoFit/>
          </a:bodyPr>
          <a:lstStyle/>
          <a:p>
            <a:r>
              <a:rPr lang="en-US" sz="2400" dirty="0" smtClean="0">
                <a:solidFill>
                  <a:schemeClr val="tx1">
                    <a:lumMod val="65000"/>
                    <a:lumOff val="35000"/>
                  </a:schemeClr>
                </a:solidFill>
              </a:rPr>
              <a:t>CFSI Activity:</a:t>
            </a:r>
            <a:endParaRPr lang="en-US" sz="2400" dirty="0">
              <a:solidFill>
                <a:schemeClr val="tx1">
                  <a:lumMod val="65000"/>
                  <a:lumOff val="35000"/>
                </a:schemeClr>
              </a:solidFill>
            </a:endParaRPr>
          </a:p>
        </p:txBody>
      </p:sp>
      <p:sp>
        <p:nvSpPr>
          <p:cNvPr id="27" name="TextBox 26"/>
          <p:cNvSpPr txBox="1"/>
          <p:nvPr/>
        </p:nvSpPr>
        <p:spPr>
          <a:xfrm>
            <a:off x="304800" y="2667000"/>
            <a:ext cx="2057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smtClean="0"/>
              <a:t>Purpose</a:t>
            </a:r>
            <a:r>
              <a:rPr lang="en-US" sz="1600" b="1" dirty="0" smtClean="0"/>
              <a:t>: Disposition alleged smelters as probable or not a smelter</a:t>
            </a:r>
            <a:endParaRPr lang="en-US" sz="1600" b="1" dirty="0"/>
          </a:p>
        </p:txBody>
      </p:sp>
      <p:sp>
        <p:nvSpPr>
          <p:cNvPr id="28" name="TextBox 27"/>
          <p:cNvSpPr txBox="1"/>
          <p:nvPr/>
        </p:nvSpPr>
        <p:spPr>
          <a:xfrm>
            <a:off x="1278673" y="4850065"/>
            <a:ext cx="990600" cy="954107"/>
          </a:xfrm>
          <a:prstGeom prst="rect">
            <a:avLst/>
          </a:prstGeom>
          <a:noFill/>
        </p:spPr>
        <p:txBody>
          <a:bodyPr wrap="square" rtlCol="0">
            <a:spAutoFit/>
          </a:bodyPr>
          <a:lstStyle/>
          <a:p>
            <a:r>
              <a:rPr lang="en-US" sz="1400" b="1" dirty="0" smtClean="0"/>
              <a:t>On-line research, calls, emails</a:t>
            </a:r>
            <a:endParaRPr lang="en-US" sz="1400" b="1" dirty="0"/>
          </a:p>
        </p:txBody>
      </p:sp>
      <p:sp>
        <p:nvSpPr>
          <p:cNvPr id="11" name="Right Arrow 10"/>
          <p:cNvSpPr/>
          <p:nvPr/>
        </p:nvSpPr>
        <p:spPr>
          <a:xfrm>
            <a:off x="1882578" y="4114800"/>
            <a:ext cx="1568843" cy="609600"/>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a:off x="5105400" y="4114800"/>
            <a:ext cx="1568843" cy="609600"/>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218663" y="2694145"/>
            <a:ext cx="2362200"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smtClean="0"/>
              <a:t>Purpose</a:t>
            </a:r>
            <a:r>
              <a:rPr lang="en-US" sz="1600" b="1" dirty="0" smtClean="0"/>
              <a:t>: Encourage known smelters to participate in Conflict Free Audit &amp; become Conflict Free certified</a:t>
            </a:r>
            <a:endParaRPr lang="en-US" sz="1600" b="1" dirty="0"/>
          </a:p>
        </p:txBody>
      </p:sp>
      <p:sp>
        <p:nvSpPr>
          <p:cNvPr id="33" name="TextBox 32"/>
          <p:cNvSpPr txBox="1"/>
          <p:nvPr/>
        </p:nvSpPr>
        <p:spPr>
          <a:xfrm>
            <a:off x="4495801" y="5221633"/>
            <a:ext cx="990600" cy="523220"/>
          </a:xfrm>
          <a:prstGeom prst="rect">
            <a:avLst/>
          </a:prstGeom>
          <a:noFill/>
        </p:spPr>
        <p:txBody>
          <a:bodyPr wrap="square" rtlCol="0">
            <a:spAutoFit/>
          </a:bodyPr>
          <a:lstStyle/>
          <a:p>
            <a:r>
              <a:rPr lang="en-US" sz="1400" b="1" dirty="0" smtClean="0"/>
              <a:t>Letters, calls</a:t>
            </a:r>
            <a:endParaRPr lang="en-US" sz="1400" b="1" dirty="0"/>
          </a:p>
        </p:txBody>
      </p:sp>
      <p:pic>
        <p:nvPicPr>
          <p:cNvPr id="20" name="Picture 2" descr="C:\Users\ekostopo\Desktop\becomeValidatedSmel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477" y="5106579"/>
            <a:ext cx="1209308" cy="73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34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2800" dirty="0" smtClean="0">
                <a:latin typeface="Arial" charset="0"/>
                <a:ea typeface="ＭＳ Ｐゴシック" pitchFamily="34" charset="-128"/>
                <a:cs typeface="Arial" charset="0"/>
              </a:rPr>
              <a:t>Impact of CFSI &amp; AIAG SET efforts</a:t>
            </a:r>
          </a:p>
        </p:txBody>
      </p:sp>
      <p:sp>
        <p:nvSpPr>
          <p:cNvPr id="6" name="Rounded Rectangle 5"/>
          <p:cNvSpPr/>
          <p:nvPr/>
        </p:nvSpPr>
        <p:spPr>
          <a:xfrm>
            <a:off x="420029" y="1371600"/>
            <a:ext cx="8229600" cy="6096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Active and Compliant Smelters / Total Legitimate Smelters*</a:t>
            </a:r>
            <a:endParaRPr lang="en-US" sz="24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386412594"/>
              </p:ext>
            </p:extLst>
          </p:nvPr>
        </p:nvGraphicFramePr>
        <p:xfrm>
          <a:off x="533400" y="2209800"/>
          <a:ext cx="8116228" cy="3276600"/>
        </p:xfrm>
        <a:graphic>
          <a:graphicData uri="http://schemas.openxmlformats.org/drawingml/2006/table">
            <a:tbl>
              <a:tblPr firstRow="1" firstCol="1" bandRow="1">
                <a:tableStyleId>{5C22544A-7EE6-4342-B048-85BDC9FD1C3A}</a:tableStyleId>
              </a:tblPr>
              <a:tblGrid>
                <a:gridCol w="992787"/>
                <a:gridCol w="1407100"/>
                <a:gridCol w="1407100"/>
                <a:gridCol w="1495043"/>
                <a:gridCol w="1319155"/>
                <a:gridCol w="1495043"/>
              </a:tblGrid>
              <a:tr h="546100">
                <a:tc>
                  <a:txBody>
                    <a:bodyPr/>
                    <a:lstStyle/>
                    <a:p>
                      <a:pPr marL="0" marR="0" algn="ctr">
                        <a:lnSpc>
                          <a:spcPct val="115000"/>
                        </a:lnSpc>
                        <a:spcBef>
                          <a:spcPts val="0"/>
                        </a:spcBef>
                        <a:spcAft>
                          <a:spcPts val="0"/>
                        </a:spcAft>
                      </a:pPr>
                      <a:r>
                        <a:rPr lang="en-US" sz="1600" dirty="0">
                          <a:effectLst/>
                        </a:rPr>
                        <a:t>Metal</a:t>
                      </a:r>
                      <a:endParaRPr lang="en-US" sz="2000" dirty="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September ‘14</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December ‘14</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January ‘15</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February ‘15</a:t>
                      </a:r>
                      <a:endParaRPr lang="en-US" sz="2000">
                        <a:effectLst/>
                        <a:latin typeface="Calibri"/>
                        <a:ea typeface="MS Mincho"/>
                        <a:cs typeface="Times New Roman"/>
                      </a:endParaRPr>
                    </a:p>
                  </a:txBody>
                  <a:tcPr marL="0" marR="0" marT="0" marB="0"/>
                </a:tc>
                <a:tc>
                  <a:txBody>
                    <a:bodyPr/>
                    <a:lstStyle/>
                    <a:p>
                      <a:pPr marL="0" marR="0" algn="ctr">
                        <a:lnSpc>
                          <a:spcPct val="115000"/>
                        </a:lnSpc>
                        <a:spcBef>
                          <a:spcPts val="0"/>
                        </a:spcBef>
                        <a:spcAft>
                          <a:spcPts val="0"/>
                        </a:spcAft>
                      </a:pPr>
                      <a:r>
                        <a:rPr lang="en-US" sz="1600">
                          <a:effectLst/>
                        </a:rPr>
                        <a:t>March ‘15</a:t>
                      </a:r>
                      <a:endParaRPr lang="en-US" sz="2000">
                        <a:effectLst/>
                        <a:latin typeface="Calibri"/>
                        <a:ea typeface="MS Mincho"/>
                        <a:cs typeface="Times New Roman"/>
                      </a:endParaRPr>
                    </a:p>
                  </a:txBody>
                  <a:tcPr marL="0" marR="0" marT="0" marB="0"/>
                </a:tc>
              </a:tr>
              <a:tr h="546100">
                <a:tc>
                  <a:txBody>
                    <a:bodyPr/>
                    <a:lstStyle/>
                    <a:p>
                      <a:pPr marL="0" marR="0" algn="ctr">
                        <a:lnSpc>
                          <a:spcPct val="115000"/>
                        </a:lnSpc>
                        <a:spcBef>
                          <a:spcPts val="0"/>
                        </a:spcBef>
                        <a:spcAft>
                          <a:spcPts val="0"/>
                        </a:spcAft>
                      </a:pPr>
                      <a:r>
                        <a:rPr lang="en-US" sz="1600">
                          <a:effectLst/>
                        </a:rPr>
                        <a:t>Tantalum</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95% (35/38)</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96% (44/46)</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96% (44/46)</a:t>
                      </a:r>
                      <a:endParaRPr lang="en-US" sz="2000">
                        <a:effectLst/>
                        <a:latin typeface="Calibri"/>
                        <a:ea typeface="MS Mincho"/>
                        <a:cs typeface="Times New Roman"/>
                      </a:endParaRPr>
                    </a:p>
                  </a:txBody>
                  <a:tcPr marL="68580" marR="68580" marT="9525" marB="0" anchor="ctr"/>
                </a:tc>
                <a:tc>
                  <a:txBody>
                    <a:bodyPr/>
                    <a:lstStyle/>
                    <a:p>
                      <a:pPr marL="0" marR="0" algn="ctr">
                        <a:lnSpc>
                          <a:spcPct val="200000"/>
                        </a:lnSpc>
                        <a:spcBef>
                          <a:spcPts val="0"/>
                        </a:spcBef>
                        <a:spcAft>
                          <a:spcPts val="0"/>
                        </a:spcAft>
                      </a:pPr>
                      <a:r>
                        <a:rPr lang="en-US" sz="1600" dirty="0">
                          <a:effectLst/>
                        </a:rPr>
                        <a:t>98% (45/46)</a:t>
                      </a:r>
                      <a:endParaRPr lang="en-US" sz="2000" dirty="0">
                        <a:effectLst/>
                        <a:latin typeface="Calibri"/>
                        <a:ea typeface="MS Mincho"/>
                        <a:cs typeface="Times New Roman"/>
                      </a:endParaRPr>
                    </a:p>
                  </a:txBody>
                  <a:tcPr marL="0" marR="0" marT="0" marB="0"/>
                </a:tc>
                <a:tc>
                  <a:txBody>
                    <a:bodyPr/>
                    <a:lstStyle/>
                    <a:p>
                      <a:pPr marL="0" marR="0" algn="ctr">
                        <a:lnSpc>
                          <a:spcPct val="200000"/>
                        </a:lnSpc>
                        <a:spcBef>
                          <a:spcPts val="0"/>
                        </a:spcBef>
                        <a:spcAft>
                          <a:spcPts val="0"/>
                        </a:spcAft>
                      </a:pPr>
                      <a:r>
                        <a:rPr lang="en-US" sz="1600" dirty="0">
                          <a:effectLst/>
                        </a:rPr>
                        <a:t>98% (45/46)</a:t>
                      </a:r>
                      <a:endParaRPr lang="en-US" sz="2000" dirty="0">
                        <a:effectLst/>
                        <a:latin typeface="Calibri"/>
                        <a:ea typeface="MS Mincho"/>
                        <a:cs typeface="Times New Roman"/>
                      </a:endParaRPr>
                    </a:p>
                  </a:txBody>
                  <a:tcPr marL="0" marR="0" marT="0" marB="0"/>
                </a:tc>
              </a:tr>
              <a:tr h="546100">
                <a:tc>
                  <a:txBody>
                    <a:bodyPr/>
                    <a:lstStyle/>
                    <a:p>
                      <a:pPr marL="0" marR="0" algn="ctr">
                        <a:lnSpc>
                          <a:spcPct val="115000"/>
                        </a:lnSpc>
                        <a:spcBef>
                          <a:spcPts val="0"/>
                        </a:spcBef>
                        <a:spcAft>
                          <a:spcPts val="0"/>
                        </a:spcAft>
                      </a:pPr>
                      <a:r>
                        <a:rPr lang="en-US" sz="1600">
                          <a:effectLst/>
                        </a:rPr>
                        <a:t>Tin</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58% (44/75)</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57% (50/87)</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62% (54/87)</a:t>
                      </a:r>
                      <a:endParaRPr lang="en-US" sz="2000">
                        <a:effectLst/>
                        <a:latin typeface="Calibri"/>
                        <a:ea typeface="MS Mincho"/>
                        <a:cs typeface="Times New Roman"/>
                      </a:endParaRPr>
                    </a:p>
                  </a:txBody>
                  <a:tcPr marL="68580" marR="68580" marT="9525" marB="0" anchor="ctr"/>
                </a:tc>
                <a:tc>
                  <a:txBody>
                    <a:bodyPr/>
                    <a:lstStyle/>
                    <a:p>
                      <a:pPr marL="0" marR="0" algn="ctr">
                        <a:lnSpc>
                          <a:spcPct val="200000"/>
                        </a:lnSpc>
                        <a:spcBef>
                          <a:spcPts val="0"/>
                        </a:spcBef>
                        <a:spcAft>
                          <a:spcPts val="0"/>
                        </a:spcAft>
                      </a:pPr>
                      <a:r>
                        <a:rPr lang="en-US" sz="1600" dirty="0">
                          <a:effectLst/>
                        </a:rPr>
                        <a:t>64% (56/88)</a:t>
                      </a:r>
                      <a:endParaRPr lang="en-US" sz="2000" dirty="0">
                        <a:effectLst/>
                        <a:latin typeface="Calibri"/>
                        <a:ea typeface="MS Mincho"/>
                        <a:cs typeface="Times New Roman"/>
                      </a:endParaRPr>
                    </a:p>
                  </a:txBody>
                  <a:tcPr marL="0" marR="0" marT="0" marB="0"/>
                </a:tc>
                <a:tc>
                  <a:txBody>
                    <a:bodyPr/>
                    <a:lstStyle/>
                    <a:p>
                      <a:pPr marL="0" marR="0" algn="ctr">
                        <a:lnSpc>
                          <a:spcPct val="200000"/>
                        </a:lnSpc>
                        <a:spcBef>
                          <a:spcPts val="0"/>
                        </a:spcBef>
                        <a:spcAft>
                          <a:spcPts val="0"/>
                        </a:spcAft>
                      </a:pPr>
                      <a:r>
                        <a:rPr lang="en-US" sz="1600" dirty="0">
                          <a:effectLst/>
                        </a:rPr>
                        <a:t>64% (57/89)</a:t>
                      </a:r>
                      <a:endParaRPr lang="en-US" sz="2000" dirty="0">
                        <a:effectLst/>
                        <a:latin typeface="Calibri"/>
                        <a:ea typeface="MS Mincho"/>
                        <a:cs typeface="Times New Roman"/>
                      </a:endParaRPr>
                    </a:p>
                  </a:txBody>
                  <a:tcPr marL="0" marR="0" marT="0" marB="0"/>
                </a:tc>
              </a:tr>
              <a:tr h="546100">
                <a:tc>
                  <a:txBody>
                    <a:bodyPr/>
                    <a:lstStyle/>
                    <a:p>
                      <a:pPr marL="0" marR="0" algn="ctr">
                        <a:lnSpc>
                          <a:spcPct val="115000"/>
                        </a:lnSpc>
                        <a:spcBef>
                          <a:spcPts val="0"/>
                        </a:spcBef>
                        <a:spcAft>
                          <a:spcPts val="0"/>
                        </a:spcAft>
                      </a:pPr>
                      <a:r>
                        <a:rPr lang="en-US" sz="1600">
                          <a:effectLst/>
                        </a:rPr>
                        <a:t>Tungsten</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37% (12/33)</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40% (17/42)</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48% (20/42)</a:t>
                      </a:r>
                      <a:endParaRPr lang="en-US" sz="2000">
                        <a:effectLst/>
                        <a:latin typeface="Calibri"/>
                        <a:ea typeface="MS Mincho"/>
                        <a:cs typeface="Times New Roman"/>
                      </a:endParaRPr>
                    </a:p>
                  </a:txBody>
                  <a:tcPr marL="68580" marR="68580" marT="9525" marB="0" anchor="ctr"/>
                </a:tc>
                <a:tc>
                  <a:txBody>
                    <a:bodyPr/>
                    <a:lstStyle/>
                    <a:p>
                      <a:pPr marL="0" marR="0" algn="ctr">
                        <a:lnSpc>
                          <a:spcPct val="200000"/>
                        </a:lnSpc>
                        <a:spcBef>
                          <a:spcPts val="0"/>
                        </a:spcBef>
                        <a:spcAft>
                          <a:spcPts val="0"/>
                        </a:spcAft>
                      </a:pPr>
                      <a:r>
                        <a:rPr lang="en-US" sz="1600" dirty="0">
                          <a:effectLst/>
                        </a:rPr>
                        <a:t>49% (21/43)</a:t>
                      </a:r>
                      <a:endParaRPr lang="en-US" sz="2000" dirty="0">
                        <a:effectLst/>
                        <a:latin typeface="Calibri"/>
                        <a:ea typeface="MS Mincho"/>
                        <a:cs typeface="Times New Roman"/>
                      </a:endParaRPr>
                    </a:p>
                  </a:txBody>
                  <a:tcPr marL="0" marR="0" marT="0" marB="0"/>
                </a:tc>
                <a:tc>
                  <a:txBody>
                    <a:bodyPr/>
                    <a:lstStyle/>
                    <a:p>
                      <a:pPr marL="0" marR="0" algn="ctr">
                        <a:lnSpc>
                          <a:spcPct val="200000"/>
                        </a:lnSpc>
                        <a:spcBef>
                          <a:spcPts val="0"/>
                        </a:spcBef>
                        <a:spcAft>
                          <a:spcPts val="0"/>
                        </a:spcAft>
                      </a:pPr>
                      <a:r>
                        <a:rPr lang="en-US" sz="1600" dirty="0">
                          <a:effectLst/>
                        </a:rPr>
                        <a:t>54% (23/43)</a:t>
                      </a:r>
                      <a:endParaRPr lang="en-US" sz="2000" dirty="0">
                        <a:effectLst/>
                        <a:latin typeface="Calibri"/>
                        <a:ea typeface="MS Mincho"/>
                        <a:cs typeface="Times New Roman"/>
                      </a:endParaRPr>
                    </a:p>
                  </a:txBody>
                  <a:tcPr marL="0" marR="0" marT="0" marB="0"/>
                </a:tc>
              </a:tr>
              <a:tr h="546100">
                <a:tc>
                  <a:txBody>
                    <a:bodyPr/>
                    <a:lstStyle/>
                    <a:p>
                      <a:pPr marL="0" marR="0" algn="ctr">
                        <a:lnSpc>
                          <a:spcPct val="115000"/>
                        </a:lnSpc>
                        <a:spcBef>
                          <a:spcPts val="0"/>
                        </a:spcBef>
                        <a:spcAft>
                          <a:spcPts val="0"/>
                        </a:spcAft>
                      </a:pPr>
                      <a:r>
                        <a:rPr lang="en-US" sz="1600">
                          <a:effectLst/>
                        </a:rPr>
                        <a:t>Gold</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50% (55/111)</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57% (68/119)</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57% (68/119)</a:t>
                      </a:r>
                      <a:endParaRPr lang="en-US" sz="2000">
                        <a:effectLst/>
                        <a:latin typeface="Calibri"/>
                        <a:ea typeface="MS Mincho"/>
                        <a:cs typeface="Times New Roman"/>
                      </a:endParaRPr>
                    </a:p>
                  </a:txBody>
                  <a:tcPr marL="68580" marR="68580" marT="9525" marB="0" anchor="ctr"/>
                </a:tc>
                <a:tc>
                  <a:txBody>
                    <a:bodyPr/>
                    <a:lstStyle/>
                    <a:p>
                      <a:pPr marL="0" marR="0" algn="ctr">
                        <a:lnSpc>
                          <a:spcPct val="200000"/>
                        </a:lnSpc>
                        <a:spcBef>
                          <a:spcPts val="0"/>
                        </a:spcBef>
                        <a:spcAft>
                          <a:spcPts val="0"/>
                        </a:spcAft>
                      </a:pPr>
                      <a:r>
                        <a:rPr lang="en-US" sz="1600">
                          <a:effectLst/>
                        </a:rPr>
                        <a:t>56% (67/119)</a:t>
                      </a:r>
                      <a:endParaRPr lang="en-US" sz="2000">
                        <a:effectLst/>
                        <a:latin typeface="Calibri"/>
                        <a:ea typeface="MS Mincho"/>
                        <a:cs typeface="Times New Roman"/>
                      </a:endParaRPr>
                    </a:p>
                  </a:txBody>
                  <a:tcPr marL="0" marR="0" marT="0" marB="0"/>
                </a:tc>
                <a:tc>
                  <a:txBody>
                    <a:bodyPr/>
                    <a:lstStyle/>
                    <a:p>
                      <a:pPr marL="0" marR="0" algn="ctr">
                        <a:lnSpc>
                          <a:spcPct val="200000"/>
                        </a:lnSpc>
                        <a:spcBef>
                          <a:spcPts val="0"/>
                        </a:spcBef>
                        <a:spcAft>
                          <a:spcPts val="0"/>
                        </a:spcAft>
                      </a:pPr>
                      <a:r>
                        <a:rPr lang="en-US" sz="1600" dirty="0">
                          <a:effectLst/>
                        </a:rPr>
                        <a:t>60% (72/119)</a:t>
                      </a:r>
                      <a:endParaRPr lang="en-US" sz="2000" dirty="0">
                        <a:effectLst/>
                        <a:latin typeface="Calibri"/>
                        <a:ea typeface="MS Mincho"/>
                        <a:cs typeface="Times New Roman"/>
                      </a:endParaRPr>
                    </a:p>
                  </a:txBody>
                  <a:tcPr marL="0" marR="0" marT="0" marB="0"/>
                </a:tc>
              </a:tr>
              <a:tr h="546100">
                <a:tc>
                  <a:txBody>
                    <a:bodyPr/>
                    <a:lstStyle/>
                    <a:p>
                      <a:pPr marL="0" marR="0" algn="ctr">
                        <a:lnSpc>
                          <a:spcPct val="115000"/>
                        </a:lnSpc>
                        <a:spcBef>
                          <a:spcPts val="0"/>
                        </a:spcBef>
                        <a:spcAft>
                          <a:spcPts val="0"/>
                        </a:spcAft>
                      </a:pPr>
                      <a:r>
                        <a:rPr lang="en-US" sz="1600">
                          <a:effectLst/>
                        </a:rPr>
                        <a:t>TOTAL</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57% (147/257)</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61% (178/294)</a:t>
                      </a:r>
                      <a:endParaRPr lang="en-US" sz="2000">
                        <a:effectLst/>
                        <a:latin typeface="Calibri"/>
                        <a:ea typeface="MS Mincho"/>
                        <a:cs typeface="Times New Roman"/>
                      </a:endParaRPr>
                    </a:p>
                  </a:txBody>
                  <a:tcPr marL="68580" marR="68580" marT="9525" marB="0" anchor="ctr"/>
                </a:tc>
                <a:tc>
                  <a:txBody>
                    <a:bodyPr/>
                    <a:lstStyle/>
                    <a:p>
                      <a:pPr marL="0" marR="0" algn="ctr">
                        <a:lnSpc>
                          <a:spcPct val="115000"/>
                        </a:lnSpc>
                        <a:spcBef>
                          <a:spcPts val="0"/>
                        </a:spcBef>
                        <a:spcAft>
                          <a:spcPts val="0"/>
                        </a:spcAft>
                      </a:pPr>
                      <a:r>
                        <a:rPr lang="en-US" sz="1600">
                          <a:effectLst/>
                        </a:rPr>
                        <a:t>63% (186/294)</a:t>
                      </a:r>
                      <a:endParaRPr lang="en-US" sz="2000">
                        <a:effectLst/>
                        <a:latin typeface="Calibri"/>
                        <a:ea typeface="MS Mincho"/>
                        <a:cs typeface="Times New Roman"/>
                      </a:endParaRPr>
                    </a:p>
                  </a:txBody>
                  <a:tcPr marL="68580" marR="68580" marT="9525" marB="0" anchor="ctr"/>
                </a:tc>
                <a:tc>
                  <a:txBody>
                    <a:bodyPr/>
                    <a:lstStyle/>
                    <a:p>
                      <a:pPr marL="0" marR="0" algn="ctr">
                        <a:lnSpc>
                          <a:spcPct val="200000"/>
                        </a:lnSpc>
                        <a:spcBef>
                          <a:spcPts val="0"/>
                        </a:spcBef>
                        <a:spcAft>
                          <a:spcPts val="0"/>
                        </a:spcAft>
                      </a:pPr>
                      <a:r>
                        <a:rPr lang="en-US" sz="1600" dirty="0">
                          <a:effectLst/>
                        </a:rPr>
                        <a:t>64% (189/296)</a:t>
                      </a:r>
                      <a:endParaRPr lang="en-US" sz="2000" dirty="0">
                        <a:effectLst/>
                        <a:latin typeface="Calibri"/>
                        <a:ea typeface="MS Mincho"/>
                        <a:cs typeface="Times New Roman"/>
                      </a:endParaRPr>
                    </a:p>
                  </a:txBody>
                  <a:tcPr marL="0" marR="0" marT="0" marB="0"/>
                </a:tc>
                <a:tc>
                  <a:txBody>
                    <a:bodyPr/>
                    <a:lstStyle/>
                    <a:p>
                      <a:pPr marL="0" marR="0" algn="ctr">
                        <a:lnSpc>
                          <a:spcPct val="200000"/>
                        </a:lnSpc>
                        <a:spcBef>
                          <a:spcPts val="0"/>
                        </a:spcBef>
                        <a:spcAft>
                          <a:spcPts val="0"/>
                        </a:spcAft>
                      </a:pPr>
                      <a:r>
                        <a:rPr lang="en-US" sz="1600" dirty="0">
                          <a:effectLst/>
                        </a:rPr>
                        <a:t>66% (197/297)</a:t>
                      </a:r>
                      <a:endParaRPr lang="en-US" sz="2000" dirty="0">
                        <a:effectLst/>
                        <a:latin typeface="Calibri"/>
                        <a:ea typeface="MS Mincho"/>
                        <a:cs typeface="Times New Roman"/>
                      </a:endParaRPr>
                    </a:p>
                  </a:txBody>
                  <a:tcPr marL="0" marR="0" marT="0" marB="0"/>
                </a:tc>
              </a:tr>
            </a:tbl>
          </a:graphicData>
        </a:graphic>
      </p:graphicFrame>
      <p:sp>
        <p:nvSpPr>
          <p:cNvPr id="9" name="Rectangle 3"/>
          <p:cNvSpPr>
            <a:spLocks noChangeArrowheads="1"/>
          </p:cNvSpPr>
          <p:nvPr/>
        </p:nvSpPr>
        <p:spPr bwMode="auto">
          <a:xfrm>
            <a:off x="1935163" y="3308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Curved Up Arrow 4"/>
          <p:cNvSpPr/>
          <p:nvPr/>
        </p:nvSpPr>
        <p:spPr>
          <a:xfrm>
            <a:off x="2514599" y="5410200"/>
            <a:ext cx="5261517" cy="8382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p:cNvSpPr/>
          <p:nvPr/>
        </p:nvSpPr>
        <p:spPr>
          <a:xfrm>
            <a:off x="990600" y="5829300"/>
            <a:ext cx="2438400" cy="647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smtClean="0">
                <a:solidFill>
                  <a:schemeClr val="tx2"/>
                </a:solidFill>
              </a:rPr>
              <a:t>50 additional compliant smelters in 5 months</a:t>
            </a:r>
            <a:endParaRPr lang="en-US" sz="1600" b="1" dirty="0">
              <a:solidFill>
                <a:schemeClr val="tx2"/>
              </a:solidFill>
            </a:endParaRPr>
          </a:p>
        </p:txBody>
      </p:sp>
      <p:sp>
        <p:nvSpPr>
          <p:cNvPr id="10" name="TextBox 9"/>
          <p:cNvSpPr txBox="1"/>
          <p:nvPr/>
        </p:nvSpPr>
        <p:spPr>
          <a:xfrm>
            <a:off x="6668088" y="6063734"/>
            <a:ext cx="2216056" cy="369332"/>
          </a:xfrm>
          <a:prstGeom prst="rect">
            <a:avLst/>
          </a:prstGeom>
          <a:noFill/>
        </p:spPr>
        <p:txBody>
          <a:bodyPr wrap="none" rtlCol="0">
            <a:spAutoFit/>
          </a:bodyPr>
          <a:lstStyle/>
          <a:p>
            <a:r>
              <a:rPr lang="en-US" dirty="0" smtClean="0"/>
              <a:t>*As published by CFSI</a:t>
            </a:r>
          </a:p>
        </p:txBody>
      </p:sp>
    </p:spTree>
    <p:extLst>
      <p:ext uri="{BB962C8B-B14F-4D97-AF65-F5344CB8AC3E}">
        <p14:creationId xmlns:p14="http://schemas.microsoft.com/office/powerpoint/2010/main" val="27268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txBox="1">
            <a:spLocks/>
          </p:cNvSpPr>
          <p:nvPr/>
        </p:nvSpPr>
        <p:spPr bwMode="auto">
          <a:xfrm>
            <a:off x="582613" y="274638"/>
            <a:ext cx="84486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a:spcBef>
                <a:spcPct val="0"/>
              </a:spcBef>
              <a:buFontTx/>
              <a:buNone/>
            </a:pPr>
            <a:r>
              <a:rPr lang="en-US" altLang="en-US" sz="2800" b="1" dirty="0" smtClean="0">
                <a:solidFill>
                  <a:srgbClr val="FFFFFF"/>
                </a:solidFill>
                <a:latin typeface="Arial" charset="0"/>
                <a:cs typeface="Arial" charset="0"/>
              </a:rPr>
              <a:t>AIAG Smelter Engagement Team</a:t>
            </a:r>
            <a:endParaRPr lang="en-US" altLang="en-US" sz="2800" b="1" dirty="0">
              <a:solidFill>
                <a:srgbClr val="FFFFFF"/>
              </a:solidFill>
              <a:latin typeface="Arial" charset="0"/>
              <a:cs typeface="Arial"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67" y="1219200"/>
            <a:ext cx="1886912" cy="155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81150"/>
            <a:ext cx="24098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442" y="5514974"/>
            <a:ext cx="1285875" cy="7334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www.cableaccessories.com/wp-content/uploads/2013/01/lear-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139" b="19193"/>
          <a:stretch/>
        </p:blipFill>
        <p:spPr bwMode="auto">
          <a:xfrm>
            <a:off x="6906423" y="4724400"/>
            <a:ext cx="1718049" cy="7458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mkalty.org/wp-content/uploads/2014/03/chrysler-logo-wallpaper-background-chrysler-11270229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2065" y="3220285"/>
            <a:ext cx="1332142" cy="7274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Ford Oval RGB P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3733800"/>
            <a:ext cx="1637892" cy="81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descr="http://cdn1.valuewalk.com/wp-content/uploads/2013/07/Federal-Mogu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 y="4388704"/>
            <a:ext cx="1997095" cy="5725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http://tirereview.com/wp-content/uploads/News/06_01_2009/108848tenneco20_00000059346.jpg"/>
          <p:cNvPicPr>
            <a:picLocks noChangeAspect="1" noChangeArrowheads="1"/>
          </p:cNvPicPr>
          <p:nvPr/>
        </p:nvPicPr>
        <p:blipFill rotWithShape="1">
          <a:blip r:embed="rId10">
            <a:extLst>
              <a:ext uri="{28A0092B-C50C-407E-A947-70E740481C1C}">
                <a14:useLocalDpi xmlns:a14="http://schemas.microsoft.com/office/drawing/2010/main" val="0"/>
              </a:ext>
            </a:extLst>
          </a:blip>
          <a:srcRect t="23437" b="33396"/>
          <a:stretch/>
        </p:blipFill>
        <p:spPr bwMode="auto">
          <a:xfrm>
            <a:off x="238820" y="5696575"/>
            <a:ext cx="1481137" cy="4872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92925" y="3200400"/>
            <a:ext cx="20542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Honda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23307" y="4562475"/>
            <a:ext cx="13446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4" descr="Toyota-NoSymbo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14084" y="5447610"/>
            <a:ext cx="1374912" cy="24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0" descr="G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4548" y="3304299"/>
            <a:ext cx="839536" cy="85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ooter Placeholder 3"/>
          <p:cNvSpPr txBox="1">
            <a:spLocks/>
          </p:cNvSpPr>
          <p:nvPr/>
        </p:nvSpPr>
        <p:spPr>
          <a:xfrm>
            <a:off x="3124200" y="6356350"/>
            <a:ext cx="2895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endParaRPr lang="en-US" altLang="en-US" dirty="0"/>
          </a:p>
        </p:txBody>
      </p:sp>
      <p:pic>
        <p:nvPicPr>
          <p:cNvPr id="1026" name="Picture 2" descr="C:\Users\05tb242\AppData\Local\Microsoft\Windows\Temporary Internet Files\Content.Outlook\XA530LBX\yaz-logo-full-color.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1800" y="5824888"/>
            <a:ext cx="1730701" cy="347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71388" y="1752600"/>
            <a:ext cx="346570" cy="369332"/>
          </a:xfrm>
          <a:prstGeom prst="rect">
            <a:avLst/>
          </a:prstGeom>
          <a:noFill/>
        </p:spPr>
        <p:txBody>
          <a:bodyPr wrap="none" rtlCol="0">
            <a:spAutoFit/>
          </a:bodyPr>
          <a:lstStyle/>
          <a:p>
            <a:r>
              <a:rPr lang="en-US" b="1" dirty="0" smtClean="0">
                <a:solidFill>
                  <a:schemeClr val="tx1">
                    <a:lumMod val="65000"/>
                    <a:lumOff val="35000"/>
                  </a:schemeClr>
                </a:solidFill>
              </a:rPr>
              <a:t>&amp;</a:t>
            </a:r>
            <a:endParaRPr lang="en-US" b="1" dirty="0">
              <a:solidFill>
                <a:schemeClr val="tx1">
                  <a:lumMod val="65000"/>
                  <a:lumOff val="35000"/>
                </a:schemeClr>
              </a:solidFill>
            </a:endParaRPr>
          </a:p>
        </p:txBody>
      </p:sp>
      <p:sp>
        <p:nvSpPr>
          <p:cNvPr id="21" name="TextBox 20"/>
          <p:cNvSpPr txBox="1"/>
          <p:nvPr/>
        </p:nvSpPr>
        <p:spPr>
          <a:xfrm>
            <a:off x="4748613" y="1752600"/>
            <a:ext cx="4280211" cy="369332"/>
          </a:xfrm>
          <a:prstGeom prst="rect">
            <a:avLst/>
          </a:prstGeom>
          <a:noFill/>
        </p:spPr>
        <p:txBody>
          <a:bodyPr wrap="none" rtlCol="0">
            <a:spAutoFit/>
          </a:bodyPr>
          <a:lstStyle/>
          <a:p>
            <a:r>
              <a:rPr lang="en-US" b="1" dirty="0">
                <a:solidFill>
                  <a:schemeClr val="tx1">
                    <a:lumMod val="65000"/>
                    <a:lumOff val="35000"/>
                  </a:schemeClr>
                </a:solidFill>
              </a:rPr>
              <a:t>c</a:t>
            </a:r>
            <a:r>
              <a:rPr lang="en-US" b="1" dirty="0" smtClean="0">
                <a:solidFill>
                  <a:schemeClr val="tx1">
                    <a:lumMod val="65000"/>
                    <a:lumOff val="35000"/>
                  </a:schemeClr>
                </a:solidFill>
              </a:rPr>
              <a:t>ollaborate towards a common set of goals</a:t>
            </a:r>
            <a:endParaRPr lang="en-US" b="1" dirty="0">
              <a:solidFill>
                <a:schemeClr val="tx1">
                  <a:lumMod val="65000"/>
                  <a:lumOff val="35000"/>
                </a:schemeClr>
              </a:solidFill>
            </a:endParaRPr>
          </a:p>
        </p:txBody>
      </p:sp>
    </p:spTree>
    <p:extLst>
      <p:ext uri="{BB962C8B-B14F-4D97-AF65-F5344CB8AC3E}">
        <p14:creationId xmlns:p14="http://schemas.microsoft.com/office/powerpoint/2010/main" val="1891710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2014 Company Survey on Reporting Challenges</a:t>
            </a:r>
            <a:br>
              <a:rPr lang="en-US" dirty="0"/>
            </a:br>
            <a:endParaRPr lang="en-US" dirty="0"/>
          </a:p>
        </p:txBody>
      </p:sp>
      <p:sp>
        <p:nvSpPr>
          <p:cNvPr id="4" name="Content Placeholder 3"/>
          <p:cNvSpPr>
            <a:spLocks noGrp="1"/>
          </p:cNvSpPr>
          <p:nvPr>
            <p:ph idx="1"/>
          </p:nvPr>
        </p:nvSpPr>
        <p:spPr>
          <a:xfrm>
            <a:off x="228600" y="1676400"/>
            <a:ext cx="8686800" cy="4800600"/>
          </a:xfrm>
        </p:spPr>
        <p:txBody>
          <a:bodyPr/>
          <a:lstStyle/>
          <a:p>
            <a:pPr>
              <a:spcBef>
                <a:spcPts val="1200"/>
              </a:spcBef>
            </a:pPr>
            <a:r>
              <a:rPr lang="en-US" altLang="en-US" sz="2400" dirty="0">
                <a:ea typeface="ＭＳ Ｐゴシック" pitchFamily="34" charset="-128"/>
              </a:rPr>
              <a:t>Sub-Tier Supplier Survey conducted in July-August, 2014 to better understand challenges of conflict minerals reporting and to inform CMWG’s 2015-2016 strategy</a:t>
            </a:r>
          </a:p>
          <a:p>
            <a:pPr>
              <a:spcBef>
                <a:spcPts val="1200"/>
              </a:spcBef>
            </a:pPr>
            <a:endParaRPr lang="en-US" altLang="en-US" sz="800" dirty="0" smtClean="0">
              <a:ea typeface="ＭＳ Ｐゴシック" pitchFamily="34" charset="-128"/>
            </a:endParaRPr>
          </a:p>
          <a:p>
            <a:pPr>
              <a:spcBef>
                <a:spcPts val="1200"/>
              </a:spcBef>
            </a:pPr>
            <a:r>
              <a:rPr lang="en-US" altLang="en-US" sz="2400" dirty="0" smtClean="0">
                <a:ea typeface="ＭＳ Ｐゴシック" pitchFamily="34" charset="-128"/>
              </a:rPr>
              <a:t>29-question </a:t>
            </a:r>
            <a:r>
              <a:rPr lang="en-US" altLang="en-US" sz="2400" dirty="0">
                <a:ea typeface="ＭＳ Ｐゴシック" pitchFamily="34" charset="-128"/>
              </a:rPr>
              <a:t>survey developed by the </a:t>
            </a:r>
            <a:r>
              <a:rPr lang="en-US" altLang="en-US" sz="2400" dirty="0" smtClean="0">
                <a:ea typeface="ＭＳ Ｐゴシック" pitchFamily="34" charset="-128"/>
              </a:rPr>
              <a:t>CMBP </a:t>
            </a:r>
            <a:r>
              <a:rPr lang="en-US" altLang="en-US" sz="2400" dirty="0">
                <a:ea typeface="ＭＳ Ｐゴシック" pitchFamily="34" charset="-128"/>
              </a:rPr>
              <a:t>subgroup</a:t>
            </a:r>
          </a:p>
          <a:p>
            <a:pPr>
              <a:spcBef>
                <a:spcPts val="1200"/>
              </a:spcBef>
            </a:pPr>
            <a:endParaRPr lang="en-US" altLang="en-US" sz="800" dirty="0" smtClean="0">
              <a:ea typeface="ＭＳ Ｐゴシック" pitchFamily="34" charset="-128"/>
            </a:endParaRPr>
          </a:p>
          <a:p>
            <a:pPr>
              <a:spcBef>
                <a:spcPts val="1200"/>
              </a:spcBef>
            </a:pPr>
            <a:r>
              <a:rPr lang="en-US" altLang="en-US" sz="2400" dirty="0" smtClean="0">
                <a:ea typeface="ＭＳ Ｐゴシック" pitchFamily="34" charset="-128"/>
              </a:rPr>
              <a:t>Request </a:t>
            </a:r>
            <a:r>
              <a:rPr lang="en-US" altLang="en-US" sz="2400" dirty="0">
                <a:ea typeface="ＭＳ Ｐゴシック" pitchFamily="34" charset="-128"/>
              </a:rPr>
              <a:t>distributed </a:t>
            </a:r>
            <a:r>
              <a:rPr lang="en-US" altLang="en-US" sz="2400" dirty="0" smtClean="0">
                <a:ea typeface="ＭＳ Ｐゴシック" pitchFamily="34" charset="-128"/>
              </a:rPr>
              <a:t>to AIAG, OESA, &amp; request to distribute down</a:t>
            </a:r>
            <a:endParaRPr lang="en-US" altLang="en-US" sz="2400" dirty="0">
              <a:ea typeface="ＭＳ Ｐゴシック" pitchFamily="34" charset="-128"/>
            </a:endParaRPr>
          </a:p>
          <a:p>
            <a:pPr>
              <a:spcBef>
                <a:spcPts val="1200"/>
              </a:spcBef>
            </a:pPr>
            <a:endParaRPr lang="en-US" altLang="en-US" sz="800" dirty="0" smtClean="0">
              <a:ea typeface="ＭＳ Ｐゴシック" pitchFamily="34" charset="-128"/>
            </a:endParaRPr>
          </a:p>
          <a:p>
            <a:pPr>
              <a:spcBef>
                <a:spcPts val="1200"/>
              </a:spcBef>
            </a:pPr>
            <a:r>
              <a:rPr lang="en-US" altLang="en-US" sz="2400" dirty="0" smtClean="0">
                <a:ea typeface="ＭＳ Ｐゴシック" pitchFamily="34" charset="-128"/>
              </a:rPr>
              <a:t>Received </a:t>
            </a:r>
            <a:r>
              <a:rPr lang="en-US" altLang="en-US" sz="2400" dirty="0">
                <a:ea typeface="ＭＳ Ｐゴシック" pitchFamily="34" charset="-128"/>
              </a:rPr>
              <a:t>responses from </a:t>
            </a:r>
            <a:r>
              <a:rPr lang="en-US" altLang="en-US" sz="2400" b="1" dirty="0">
                <a:ea typeface="ＭＳ Ｐゴシック" pitchFamily="34" charset="-128"/>
              </a:rPr>
              <a:t>466 </a:t>
            </a:r>
            <a:r>
              <a:rPr lang="en-US" altLang="en-US" sz="2400" b="1" dirty="0" smtClean="0">
                <a:ea typeface="ＭＳ Ｐゴシック" pitchFamily="34" charset="-128"/>
              </a:rPr>
              <a:t>suppliers</a:t>
            </a:r>
          </a:p>
          <a:p>
            <a:pPr>
              <a:spcBef>
                <a:spcPts val="1200"/>
              </a:spcBef>
            </a:pPr>
            <a:endParaRPr lang="en-US" altLang="en-US" sz="800" dirty="0" smtClean="0">
              <a:ea typeface="ＭＳ Ｐゴシック" pitchFamily="34" charset="-128"/>
            </a:endParaRPr>
          </a:p>
          <a:p>
            <a:pPr>
              <a:spcBef>
                <a:spcPts val="1200"/>
              </a:spcBef>
            </a:pPr>
            <a:r>
              <a:rPr lang="en-US" altLang="en-US" sz="2400" dirty="0" smtClean="0">
                <a:ea typeface="ＭＳ Ｐゴシック" pitchFamily="34" charset="-128"/>
              </a:rPr>
              <a:t>Survey data was analyzed in a partnership with Grand Valley State University Statistical Consulting Center.</a:t>
            </a:r>
            <a:endParaRPr lang="en-US" dirty="0"/>
          </a:p>
        </p:txBody>
      </p:sp>
    </p:spTree>
    <p:extLst>
      <p:ext uri="{BB962C8B-B14F-4D97-AF65-F5344CB8AC3E}">
        <p14:creationId xmlns:p14="http://schemas.microsoft.com/office/powerpoint/2010/main" val="405770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2014 Company Survey on Reporting Challenges</a:t>
            </a:r>
            <a:br>
              <a:rPr lang="en-US" dirty="0"/>
            </a:br>
            <a:endParaRPr lang="en-US" dirty="0"/>
          </a:p>
        </p:txBody>
      </p:sp>
      <p:sp>
        <p:nvSpPr>
          <p:cNvPr id="4" name="Content Placeholder 3"/>
          <p:cNvSpPr>
            <a:spLocks noGrp="1"/>
          </p:cNvSpPr>
          <p:nvPr>
            <p:ph idx="1"/>
          </p:nvPr>
        </p:nvSpPr>
        <p:spPr>
          <a:xfrm>
            <a:off x="152400" y="3810000"/>
            <a:ext cx="8937356" cy="2895600"/>
          </a:xfrm>
        </p:spPr>
        <p:txBody>
          <a:bodyPr/>
          <a:lstStyle/>
          <a:p>
            <a:pPr>
              <a:spcBef>
                <a:spcPts val="1200"/>
              </a:spcBef>
            </a:pPr>
            <a:r>
              <a:rPr lang="en-US" altLang="en-US" sz="2000" b="1" dirty="0" smtClean="0">
                <a:ea typeface="ＭＳ Ｐゴシック" pitchFamily="34" charset="-128"/>
              </a:rPr>
              <a:t>Example Hypothesis: </a:t>
            </a:r>
            <a:r>
              <a:rPr lang="en-US" altLang="en-US" sz="2000" dirty="0" smtClean="0">
                <a:ea typeface="ＭＳ Ｐゴシック" pitchFamily="34" charset="-128"/>
              </a:rPr>
              <a:t>Greater </a:t>
            </a:r>
            <a:r>
              <a:rPr lang="en-US" altLang="en-US" sz="2000" dirty="0">
                <a:ea typeface="ＭＳ Ｐゴシック" pitchFamily="34" charset="-128"/>
              </a:rPr>
              <a:t>m</a:t>
            </a:r>
            <a:r>
              <a:rPr lang="en-US" altLang="en-US" sz="2000" dirty="0" smtClean="0">
                <a:ea typeface="ＭＳ Ｐゴシック" pitchFamily="34" charset="-128"/>
              </a:rPr>
              <a:t>anagement </a:t>
            </a:r>
            <a:r>
              <a:rPr lang="en-US" altLang="en-US" sz="2000" dirty="0">
                <a:ea typeface="ＭＳ Ｐゴシック" pitchFamily="34" charset="-128"/>
              </a:rPr>
              <a:t>s</a:t>
            </a:r>
            <a:r>
              <a:rPr lang="en-US" altLang="en-US" sz="2000" dirty="0" smtClean="0">
                <a:ea typeface="ＭＳ Ｐゴシック" pitchFamily="34" charset="-128"/>
              </a:rPr>
              <a:t>upport decreases challenge in collecting conflict minerals data from suppliers</a:t>
            </a:r>
          </a:p>
          <a:p>
            <a:pPr lvl="1">
              <a:spcBef>
                <a:spcPts val="1200"/>
              </a:spcBef>
            </a:pPr>
            <a:r>
              <a:rPr lang="en-US" altLang="en-US" sz="1800" b="1" dirty="0" smtClean="0">
                <a:ea typeface="ＭＳ Ｐゴシック" pitchFamily="34" charset="-128"/>
              </a:rPr>
              <a:t>Conclusion:</a:t>
            </a:r>
            <a:r>
              <a:rPr lang="en-US" altLang="en-US" sz="1800" dirty="0" smtClean="0">
                <a:ea typeface="ＭＳ Ｐゴシック" pitchFamily="34" charset="-128"/>
              </a:rPr>
              <a:t> Complete management support was associated with significantly fewer challenges in data collection  </a:t>
            </a:r>
          </a:p>
          <a:p>
            <a:pPr lvl="1">
              <a:spcBef>
                <a:spcPts val="1200"/>
              </a:spcBef>
            </a:pPr>
            <a:r>
              <a:rPr lang="en-US" altLang="en-US" sz="1800" b="1" dirty="0" smtClean="0">
                <a:ea typeface="ＭＳ Ｐゴシック" pitchFamily="34" charset="-128"/>
              </a:rPr>
              <a:t>Interesting note: </a:t>
            </a:r>
            <a:r>
              <a:rPr lang="en-US" altLang="en-US" sz="1800" dirty="0" smtClean="0">
                <a:ea typeface="ＭＳ Ｐゴシック" pitchFamily="34" charset="-128"/>
              </a:rPr>
              <a:t>No management feedback fared better than poor management support (though neither did well)</a:t>
            </a:r>
          </a:p>
          <a:p>
            <a:pPr>
              <a:spcBef>
                <a:spcPts val="1200"/>
              </a:spcBef>
            </a:pPr>
            <a:r>
              <a:rPr lang="en-US" altLang="en-US" sz="2000" b="1" dirty="0" smtClean="0">
                <a:ea typeface="ＭＳ Ｐゴシック" pitchFamily="34" charset="-128"/>
              </a:rPr>
              <a:t>More results available after AIAG CR Summit 4/29/15</a:t>
            </a:r>
            <a:endParaRPr lang="en-US" altLang="en-US" sz="2000" b="1" dirty="0">
              <a:ea typeface="ＭＳ Ｐゴシック" pitchFamily="34" charset="-128"/>
            </a:endParaRPr>
          </a:p>
          <a:p>
            <a:endParaRPr lang="en-US" dirty="0"/>
          </a:p>
        </p:txBody>
      </p:sp>
      <p:sp>
        <p:nvSpPr>
          <p:cNvPr id="7" name="Content Placeholder 3"/>
          <p:cNvSpPr>
            <a:spLocks noGrp="1"/>
          </p:cNvSpPr>
          <p:nvPr/>
        </p:nvSpPr>
        <p:spPr bwMode="auto">
          <a:xfrm>
            <a:off x="228600" y="1089819"/>
            <a:ext cx="8229600" cy="119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altLang="en-US" sz="2400" dirty="0" smtClean="0">
                <a:ea typeface="ＭＳ Ｐゴシック" pitchFamily="34" charset="-128"/>
              </a:rPr>
              <a:t>Questions include:</a:t>
            </a:r>
          </a:p>
          <a:p>
            <a:pPr>
              <a:spcBef>
                <a:spcPts val="600"/>
              </a:spcBef>
            </a:pPr>
            <a:endParaRPr lang="en-US" altLang="en-US" sz="2400" dirty="0" smtClean="0">
              <a:ea typeface="ＭＳ Ｐゴシック" pitchFamily="34" charset="-128"/>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76" y="2209800"/>
            <a:ext cx="4745037"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2701925"/>
            <a:ext cx="4476750"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3125788"/>
            <a:ext cx="4308475" cy="37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1524000"/>
            <a:ext cx="4546600" cy="67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76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Agenda</a:t>
            </a:r>
            <a:endParaRPr lang="en-US" dirty="0"/>
          </a:p>
        </p:txBody>
      </p:sp>
      <p:sp>
        <p:nvSpPr>
          <p:cNvPr id="3" name="Content Placeholder 2"/>
          <p:cNvSpPr>
            <a:spLocks noGrp="1"/>
          </p:cNvSpPr>
          <p:nvPr>
            <p:ph idx="1"/>
          </p:nvPr>
        </p:nvSpPr>
        <p:spPr>
          <a:xfrm>
            <a:off x="457200" y="1524000"/>
            <a:ext cx="8534400" cy="4800600"/>
          </a:xfrm>
        </p:spPr>
        <p:txBody>
          <a:bodyPr>
            <a:normAutofit fontScale="92500" lnSpcReduction="20000"/>
          </a:bodyPr>
          <a:lstStyle/>
          <a:p>
            <a:r>
              <a:rPr lang="en-US" dirty="0" smtClean="0"/>
              <a:t>AIAG Chemical Management &amp; Reporting Overview (OHCL)</a:t>
            </a:r>
          </a:p>
          <a:p>
            <a:pPr lvl="1"/>
            <a:r>
              <a:rPr lang="en-US" sz="2600" dirty="0" smtClean="0"/>
              <a:t>Subgroups</a:t>
            </a:r>
          </a:p>
          <a:p>
            <a:pPr lvl="1"/>
            <a:r>
              <a:rPr lang="en-US" sz="2600" dirty="0" smtClean="0"/>
              <a:t>2014 activities</a:t>
            </a:r>
          </a:p>
          <a:p>
            <a:pPr lvl="1"/>
            <a:r>
              <a:rPr lang="en-US" sz="2600" dirty="0" smtClean="0"/>
              <a:t>2015 plans</a:t>
            </a:r>
          </a:p>
          <a:p>
            <a:endParaRPr lang="en-US" sz="1900" dirty="0" smtClean="0"/>
          </a:p>
          <a:p>
            <a:r>
              <a:rPr lang="en-US" dirty="0" smtClean="0"/>
              <a:t>AIAG Conflict Minerals Overview</a:t>
            </a:r>
          </a:p>
          <a:p>
            <a:pPr lvl="1"/>
            <a:r>
              <a:rPr lang="en-US" sz="2600" dirty="0" smtClean="0"/>
              <a:t>Subgroups</a:t>
            </a:r>
            <a:endParaRPr lang="en-US" sz="2600" dirty="0"/>
          </a:p>
          <a:p>
            <a:pPr lvl="1"/>
            <a:r>
              <a:rPr lang="en-US" sz="2600" dirty="0"/>
              <a:t>Conflict Minerals Cross-Industry Benchmark </a:t>
            </a:r>
            <a:r>
              <a:rPr lang="en-US" sz="2600" dirty="0" smtClean="0"/>
              <a:t>Report</a:t>
            </a:r>
          </a:p>
          <a:p>
            <a:pPr lvl="1"/>
            <a:r>
              <a:rPr lang="en-US" sz="2600" dirty="0" smtClean="0"/>
              <a:t>Due Diligence Framework</a:t>
            </a:r>
          </a:p>
          <a:p>
            <a:pPr lvl="1"/>
            <a:r>
              <a:rPr lang="en-US" sz="2600" dirty="0" smtClean="0"/>
              <a:t>Smelter or Refiner (SOR) Engagement Process</a:t>
            </a:r>
          </a:p>
          <a:p>
            <a:pPr lvl="1"/>
            <a:r>
              <a:rPr lang="en-US" sz="2600" dirty="0" smtClean="0"/>
              <a:t>Smelter Engagement Teams</a:t>
            </a:r>
            <a:endParaRPr lang="en-US" sz="2600" dirty="0"/>
          </a:p>
          <a:p>
            <a:pPr lvl="1"/>
            <a:r>
              <a:rPr lang="en-US" sz="2600" dirty="0" smtClean="0"/>
              <a:t>2014 Company Survey on Reporting Challenges</a:t>
            </a:r>
          </a:p>
          <a:p>
            <a:pPr lvl="1"/>
            <a:r>
              <a:rPr lang="en-US" sz="2600" dirty="0" smtClean="0"/>
              <a:t>2015 plans</a:t>
            </a:r>
            <a:endParaRPr lang="en-US" sz="2600" dirty="0"/>
          </a:p>
          <a:p>
            <a:endParaRPr lang="en-US" dirty="0"/>
          </a:p>
        </p:txBody>
      </p:sp>
    </p:spTree>
    <p:extLst>
      <p:ext uri="{BB962C8B-B14F-4D97-AF65-F5344CB8AC3E}">
        <p14:creationId xmlns:p14="http://schemas.microsoft.com/office/powerpoint/2010/main" val="198214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8317" y="1274762"/>
            <a:ext cx="9040812"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defTabSz="457200" fontAlgn="base">
              <a:lnSpc>
                <a:spcPct val="80000"/>
              </a:lnSpc>
              <a:spcBef>
                <a:spcPct val="20000"/>
              </a:spcBef>
              <a:spcAft>
                <a:spcPct val="0"/>
              </a:spcAft>
              <a:defRPr/>
            </a:pPr>
            <a:endParaRPr lang="en-US" altLang="en-US" sz="1400" i="1" dirty="0">
              <a:solidFill>
                <a:srgbClr val="595959"/>
              </a:solidFill>
              <a:latin typeface="Arial" panose="020B0604020202020204" pitchFamily="34" charset="0"/>
              <a:ea typeface="ＭＳ Ｐゴシック" pitchFamily="34" charset="-128"/>
              <a:cs typeface="Arial" panose="020B0604020202020204" pitchFamily="34" charset="0"/>
            </a:endParaRPr>
          </a:p>
          <a:p>
            <a:pPr marL="742950" lvl="3" indent="-285750" defTabSz="457200" eaLnBrk="0" fontAlgn="base" hangingPunct="0">
              <a:spcBef>
                <a:spcPct val="20000"/>
              </a:spcBef>
              <a:spcAft>
                <a:spcPct val="0"/>
              </a:spcAft>
              <a:buFont typeface="Arial" charset="0"/>
              <a:buChar char="–"/>
              <a:defRPr/>
            </a:pPr>
            <a:endParaRPr lang="en-US" sz="2000" dirty="0">
              <a:solidFill>
                <a:srgbClr val="595959"/>
              </a:solidFill>
              <a:latin typeface="Arial" pitchFamily="34" charset="0"/>
              <a:ea typeface="ＭＳ Ｐゴシック" charset="-128"/>
              <a:cs typeface="Arial" pitchFamily="34" charset="0"/>
            </a:endParaRPr>
          </a:p>
          <a:p>
            <a:pPr marL="285750" lvl="2" indent="-285750" defTabSz="457200" eaLnBrk="0" fontAlgn="base" hangingPunct="0">
              <a:spcBef>
                <a:spcPct val="20000"/>
              </a:spcBef>
              <a:spcAft>
                <a:spcPts val="1200"/>
              </a:spcAft>
              <a:buFont typeface="Arial" charset="0"/>
              <a:buChar char="•"/>
              <a:defRPr/>
            </a:pPr>
            <a:r>
              <a:rPr lang="en-US" sz="2400" dirty="0" smtClean="0">
                <a:solidFill>
                  <a:srgbClr val="595959"/>
                </a:solidFill>
                <a:latin typeface="Arial" pitchFamily="34" charset="0"/>
                <a:ea typeface="ＭＳ Ｐゴシック" charset="-128"/>
                <a:cs typeface="Arial" pitchFamily="34" charset="0"/>
              </a:rPr>
              <a:t>Demonstrate </a:t>
            </a:r>
            <a:r>
              <a:rPr lang="en-US" sz="2400" dirty="0">
                <a:solidFill>
                  <a:srgbClr val="595959"/>
                </a:solidFill>
                <a:latin typeface="Arial" pitchFamily="34" charset="0"/>
                <a:ea typeface="ＭＳ Ｐゴシック" charset="-128"/>
                <a:cs typeface="Arial" pitchFamily="34" charset="0"/>
              </a:rPr>
              <a:t>continued improvement year over year</a:t>
            </a:r>
          </a:p>
          <a:p>
            <a:pPr marL="285750" lvl="2" indent="-285750" defTabSz="457200" eaLnBrk="0" fontAlgn="base" hangingPunct="0">
              <a:spcBef>
                <a:spcPct val="20000"/>
              </a:spcBef>
              <a:spcAft>
                <a:spcPts val="1200"/>
              </a:spcAft>
              <a:buFont typeface="Arial" charset="0"/>
              <a:buChar char="•"/>
            </a:pPr>
            <a:r>
              <a:rPr lang="en-US" sz="2400" dirty="0">
                <a:solidFill>
                  <a:srgbClr val="595959"/>
                </a:solidFill>
                <a:latin typeface="Arial" pitchFamily="34" charset="0"/>
                <a:ea typeface="ＭＳ Ｐゴシック" charset="-128"/>
                <a:cs typeface="Arial" pitchFamily="34" charset="0"/>
              </a:rPr>
              <a:t>Improve smelter information accuracy and completeness</a:t>
            </a:r>
          </a:p>
          <a:p>
            <a:pPr marL="285750" lvl="2" indent="-285750" defTabSz="457200" eaLnBrk="0" fontAlgn="base" hangingPunct="0">
              <a:spcBef>
                <a:spcPct val="20000"/>
              </a:spcBef>
              <a:spcAft>
                <a:spcPts val="1200"/>
              </a:spcAft>
              <a:buFont typeface="Arial" charset="0"/>
              <a:buChar char="•"/>
              <a:defRPr/>
            </a:pPr>
            <a:r>
              <a:rPr lang="en-US" sz="2400" dirty="0" smtClean="0">
                <a:solidFill>
                  <a:srgbClr val="595959"/>
                </a:solidFill>
                <a:latin typeface="Arial" pitchFamily="34" charset="0"/>
                <a:ea typeface="ＭＳ Ｐゴシック" charset="-128"/>
                <a:cs typeface="Arial" pitchFamily="34" charset="0"/>
              </a:rPr>
              <a:t>Consider obtaining </a:t>
            </a:r>
            <a:r>
              <a:rPr lang="en-US" sz="2400" dirty="0">
                <a:solidFill>
                  <a:srgbClr val="595959"/>
                </a:solidFill>
                <a:latin typeface="Arial" pitchFamily="34" charset="0"/>
                <a:ea typeface="ＭＳ Ｐゴシック" charset="-128"/>
                <a:cs typeface="Arial" pitchFamily="34" charset="0"/>
              </a:rPr>
              <a:t>assurances around your supply chain </a:t>
            </a:r>
            <a:r>
              <a:rPr lang="en-US" sz="2400" dirty="0" smtClean="0">
                <a:solidFill>
                  <a:srgbClr val="595959"/>
                </a:solidFill>
                <a:latin typeface="Arial" pitchFamily="34" charset="0"/>
                <a:ea typeface="ＭＳ Ｐゴシック" charset="-128"/>
                <a:cs typeface="Arial" pitchFamily="34" charset="0"/>
              </a:rPr>
              <a:t>process</a:t>
            </a:r>
          </a:p>
          <a:p>
            <a:pPr marL="285750" lvl="2" indent="-285750" defTabSz="457200" eaLnBrk="0" fontAlgn="base" hangingPunct="0">
              <a:spcBef>
                <a:spcPct val="20000"/>
              </a:spcBef>
              <a:spcAft>
                <a:spcPts val="1200"/>
              </a:spcAft>
              <a:buFont typeface="Arial" charset="0"/>
              <a:buChar char="•"/>
              <a:defRPr/>
            </a:pPr>
            <a:r>
              <a:rPr lang="en-US" sz="2400" dirty="0" smtClean="0">
                <a:solidFill>
                  <a:srgbClr val="595959"/>
                </a:solidFill>
                <a:latin typeface="Arial" pitchFamily="34" charset="0"/>
                <a:ea typeface="ＭＳ Ｐゴシック" charset="-128"/>
                <a:cs typeface="Arial" pitchFamily="34" charset="0"/>
              </a:rPr>
              <a:t>2015 data gathering will be similar to 2014</a:t>
            </a:r>
          </a:p>
          <a:p>
            <a:pPr marL="742950" lvl="3" indent="-285750" defTabSz="457200" eaLnBrk="0" fontAlgn="base" hangingPunct="0">
              <a:spcBef>
                <a:spcPct val="20000"/>
              </a:spcBef>
              <a:spcAft>
                <a:spcPts val="1200"/>
              </a:spcAft>
              <a:buFont typeface="Arial" charset="0"/>
              <a:buChar char="•"/>
              <a:defRPr/>
            </a:pPr>
            <a:r>
              <a:rPr lang="en-US" sz="2400" dirty="0" smtClean="0">
                <a:solidFill>
                  <a:srgbClr val="595959"/>
                </a:solidFill>
                <a:latin typeface="Arial" pitchFamily="34" charset="0"/>
                <a:ea typeface="ＭＳ Ｐゴシック" charset="-128"/>
                <a:cs typeface="Arial" pitchFamily="34" charset="0"/>
              </a:rPr>
              <a:t>CMRT 4.0 from CFSI will look very similar to 3.02a</a:t>
            </a:r>
          </a:p>
          <a:p>
            <a:pPr marL="742950" lvl="3" indent="-285750" defTabSz="457200" eaLnBrk="0" fontAlgn="base" hangingPunct="0">
              <a:spcBef>
                <a:spcPct val="20000"/>
              </a:spcBef>
              <a:spcAft>
                <a:spcPts val="1200"/>
              </a:spcAft>
              <a:buFont typeface="Arial" charset="0"/>
              <a:buChar char="•"/>
              <a:defRPr/>
            </a:pPr>
            <a:r>
              <a:rPr lang="en-US" sz="2400" dirty="0" smtClean="0">
                <a:solidFill>
                  <a:srgbClr val="595959"/>
                </a:solidFill>
                <a:latin typeface="Arial" pitchFamily="34" charset="0"/>
                <a:ea typeface="ＭＳ Ｐゴシック" charset="-128"/>
                <a:cs typeface="Arial" pitchFamily="34" charset="0"/>
              </a:rPr>
              <a:t>Timing of requests/responses will be similar to 2014</a:t>
            </a:r>
            <a:endParaRPr lang="en-US" sz="2400" dirty="0">
              <a:solidFill>
                <a:srgbClr val="595959"/>
              </a:solidFill>
              <a:latin typeface="Arial" pitchFamily="34" charset="0"/>
              <a:ea typeface="ＭＳ Ｐゴシック" charset="-128"/>
              <a:cs typeface="Arial" pitchFamily="34" charset="0"/>
            </a:endParaRPr>
          </a:p>
          <a:p>
            <a:pPr marL="285750" lvl="2" indent="-285750" defTabSz="457200" eaLnBrk="0" fontAlgn="base" hangingPunct="0">
              <a:spcBef>
                <a:spcPct val="20000"/>
              </a:spcBef>
              <a:spcAft>
                <a:spcPts val="1200"/>
              </a:spcAft>
              <a:buFont typeface="Arial" charset="0"/>
              <a:buChar char="•"/>
              <a:defRPr/>
            </a:pPr>
            <a:endParaRPr lang="en-US" sz="2400" dirty="0">
              <a:solidFill>
                <a:srgbClr val="595959"/>
              </a:solidFill>
              <a:latin typeface="Arial" pitchFamily="34" charset="0"/>
              <a:ea typeface="ＭＳ Ｐゴシック" charset="-128"/>
              <a:cs typeface="Arial" pitchFamily="34" charset="0"/>
            </a:endParaRPr>
          </a:p>
        </p:txBody>
      </p:sp>
      <p:sp>
        <p:nvSpPr>
          <p:cNvPr id="4" name="Title 1"/>
          <p:cNvSpPr txBox="1">
            <a:spLocks/>
          </p:cNvSpPr>
          <p:nvPr/>
        </p:nvSpPr>
        <p:spPr>
          <a:xfrm>
            <a:off x="457200" y="274638"/>
            <a:ext cx="8229600" cy="660400"/>
          </a:xfrm>
          <a:prstGeom prst="rect">
            <a:avLst/>
          </a:prstGeom>
        </p:spPr>
        <p:txBody>
          <a:bodyPr/>
          <a:lstStyle/>
          <a:p>
            <a:pPr defTabSz="457200" eaLnBrk="0" fontAlgn="base" hangingPunct="0">
              <a:spcBef>
                <a:spcPct val="0"/>
              </a:spcBef>
              <a:spcAft>
                <a:spcPct val="0"/>
              </a:spcAft>
              <a:defRPr/>
            </a:pPr>
            <a:r>
              <a:rPr lang="en-US" altLang="en-US" sz="2800" b="1" dirty="0">
                <a:solidFill>
                  <a:srgbClr val="FFFFFF"/>
                </a:solidFill>
                <a:latin typeface="Arial" charset="0"/>
                <a:ea typeface="ＭＳ Ｐゴシック" pitchFamily="34" charset="-128"/>
                <a:cs typeface="Arial" charset="0"/>
              </a:rPr>
              <a:t>Looking Forward 2015</a:t>
            </a:r>
          </a:p>
        </p:txBody>
      </p:sp>
    </p:spTree>
    <p:extLst>
      <p:ext uri="{BB962C8B-B14F-4D97-AF65-F5344CB8AC3E}">
        <p14:creationId xmlns:p14="http://schemas.microsoft.com/office/powerpoint/2010/main" val="800230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660400"/>
          </a:xfrm>
          <a:prstGeom prst="rect">
            <a:avLst/>
          </a:prstGeom>
        </p:spPr>
        <p:txBody>
          <a:bodyPr/>
          <a:lstStyle/>
          <a:p>
            <a:pPr defTabSz="457200" eaLnBrk="0" fontAlgn="base" hangingPunct="0">
              <a:spcBef>
                <a:spcPct val="0"/>
              </a:spcBef>
              <a:spcAft>
                <a:spcPct val="0"/>
              </a:spcAft>
              <a:defRPr/>
            </a:pPr>
            <a:r>
              <a:rPr lang="en-US" altLang="en-US" sz="2800" b="1" dirty="0">
                <a:solidFill>
                  <a:srgbClr val="FFFFFF"/>
                </a:solidFill>
                <a:latin typeface="Arial" charset="0"/>
                <a:ea typeface="ＭＳ Ｐゴシック" pitchFamily="34" charset="-128"/>
                <a:cs typeface="Arial" charset="0"/>
              </a:rPr>
              <a:t>Future Questions</a:t>
            </a:r>
          </a:p>
        </p:txBody>
      </p:sp>
      <p:sp>
        <p:nvSpPr>
          <p:cNvPr id="5" name="Rectangle 3"/>
          <p:cNvSpPr>
            <a:spLocks noChangeArrowheads="1"/>
          </p:cNvSpPr>
          <p:nvPr/>
        </p:nvSpPr>
        <p:spPr bwMode="auto">
          <a:xfrm>
            <a:off x="457200" y="1417638"/>
            <a:ext cx="83058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algn="ctr" defTabSz="457200" eaLnBrk="1" fontAlgn="base" hangingPunct="1">
              <a:spcAft>
                <a:spcPct val="0"/>
              </a:spcAft>
              <a:buClr>
                <a:srgbClr val="FF0000"/>
              </a:buClr>
              <a:buNone/>
            </a:pPr>
            <a:r>
              <a:rPr lang="en-US" altLang="en-US" sz="2000" dirty="0" smtClean="0">
                <a:latin typeface="Arial" pitchFamily="34" charset="0"/>
                <a:cs typeface="Arial" pitchFamily="34" charset="0"/>
              </a:rPr>
              <a:t>Workgroups latest public information &amp; resources are available at </a:t>
            </a:r>
            <a:r>
              <a:rPr lang="en-US" sz="2000" u="sng" dirty="0">
                <a:hlinkClick r:id="rId2"/>
              </a:rPr>
              <a:t>www.aiag.org/conflictminerals</a:t>
            </a:r>
            <a:r>
              <a:rPr lang="en-US" sz="2000" dirty="0"/>
              <a:t> </a:t>
            </a:r>
            <a:endParaRPr lang="en-US" sz="2000" dirty="0" smtClean="0"/>
          </a:p>
          <a:p>
            <a:pPr algn="ctr" defTabSz="457200" eaLnBrk="1" fontAlgn="base" hangingPunct="1">
              <a:spcAft>
                <a:spcPct val="0"/>
              </a:spcAft>
              <a:buClr>
                <a:srgbClr val="FF0000"/>
              </a:buClr>
              <a:buNone/>
            </a:pPr>
            <a:endParaRPr lang="en-US" altLang="en-US" sz="2000" dirty="0">
              <a:latin typeface="Arial" pitchFamily="34" charset="0"/>
              <a:cs typeface="Arial" pitchFamily="34" charset="0"/>
            </a:endParaRPr>
          </a:p>
          <a:p>
            <a:pPr algn="ctr" defTabSz="457200" eaLnBrk="1" fontAlgn="base" hangingPunct="1">
              <a:spcAft>
                <a:spcPct val="0"/>
              </a:spcAft>
              <a:buClr>
                <a:srgbClr val="FF0000"/>
              </a:buClr>
              <a:buNone/>
            </a:pPr>
            <a:endParaRPr lang="en-US" altLang="en-US" sz="2000" dirty="0" smtClean="0">
              <a:latin typeface="Arial" pitchFamily="34" charset="0"/>
              <a:cs typeface="Arial" pitchFamily="34" charset="0"/>
            </a:endParaRPr>
          </a:p>
          <a:p>
            <a:pPr algn="ctr" defTabSz="457200" eaLnBrk="1" fontAlgn="base" hangingPunct="1">
              <a:spcAft>
                <a:spcPct val="0"/>
              </a:spcAft>
              <a:buClr>
                <a:srgbClr val="FF0000"/>
              </a:buClr>
              <a:buNone/>
            </a:pPr>
            <a:r>
              <a:rPr lang="en-US" sz="2000" dirty="0" smtClean="0"/>
              <a:t>Questions </a:t>
            </a:r>
            <a:r>
              <a:rPr lang="en-US" sz="2000" dirty="0"/>
              <a:t>may be directed to Tanya Bolden at </a:t>
            </a:r>
            <a:r>
              <a:rPr lang="en-US" sz="2000" u="sng" dirty="0" smtClean="0">
                <a:hlinkClick r:id="rId3"/>
              </a:rPr>
              <a:t>conflictminerals@aiag.org</a:t>
            </a:r>
            <a:endParaRPr lang="en-US" altLang="en-US" sz="2000" dirty="0" smtClean="0">
              <a:solidFill>
                <a:srgbClr val="4A452A"/>
              </a:solidFill>
              <a:latin typeface="Arial" pitchFamily="34" charset="0"/>
              <a:cs typeface="Arial" pitchFamily="34" charset="0"/>
            </a:endParaRPr>
          </a:p>
          <a:p>
            <a:pPr defTabSz="457200" eaLnBrk="1" fontAlgn="base" hangingPunct="1">
              <a:spcAft>
                <a:spcPct val="0"/>
              </a:spcAft>
              <a:buClr>
                <a:srgbClr val="FF0000"/>
              </a:buClr>
              <a:buFontTx/>
              <a:buNone/>
            </a:pPr>
            <a:endParaRPr lang="en-US" altLang="en-US" sz="2000" dirty="0">
              <a:solidFill>
                <a:srgbClr val="4A452A"/>
              </a:solidFill>
              <a:latin typeface="Arial" pitchFamily="34" charset="0"/>
              <a:cs typeface="Arial" pitchFamily="34" charset="0"/>
            </a:endParaRPr>
          </a:p>
          <a:p>
            <a:pPr defTabSz="457200" eaLnBrk="1" fontAlgn="base" hangingPunct="1">
              <a:spcAft>
                <a:spcPct val="0"/>
              </a:spcAft>
              <a:buClr>
                <a:srgbClr val="FF0000"/>
              </a:buClr>
              <a:buFontTx/>
              <a:buChar char="•"/>
            </a:pPr>
            <a:endParaRPr lang="en-US" altLang="en-US" sz="2000" dirty="0">
              <a:solidFill>
                <a:srgbClr val="4A452A"/>
              </a:solidFill>
              <a:latin typeface="Arial" charset="0"/>
            </a:endParaRPr>
          </a:p>
          <a:p>
            <a:pPr defTabSz="457200" eaLnBrk="1" fontAlgn="base" hangingPunct="1">
              <a:spcAft>
                <a:spcPct val="0"/>
              </a:spcAft>
              <a:buClr>
                <a:srgbClr val="FF0000"/>
              </a:buClr>
              <a:buFontTx/>
              <a:buNone/>
            </a:pPr>
            <a:endParaRPr lang="en-US" altLang="en-US" dirty="0">
              <a:solidFill>
                <a:srgbClr val="000000"/>
              </a:solidFill>
              <a:latin typeface="Arial" charset="0"/>
            </a:endParaRPr>
          </a:p>
        </p:txBody>
      </p:sp>
      <p:pic>
        <p:nvPicPr>
          <p:cNvPr id="6" name="Picture 2" descr="C:\Users\05tb242\AppData\Local\Microsoft\Windows\Temporary Internet Files\Content.Outlook\XA530LBX\conflict minerals-circlesv6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829" y="3439886"/>
            <a:ext cx="2966809" cy="296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001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82929" y="43216"/>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defTabSz="457200" fontAlgn="base">
              <a:lnSpc>
                <a:spcPct val="90000"/>
              </a:lnSpc>
              <a:spcBef>
                <a:spcPct val="0"/>
              </a:spcBef>
              <a:spcAft>
                <a:spcPct val="0"/>
              </a:spcAft>
              <a:buFontTx/>
              <a:buNone/>
            </a:pPr>
            <a:r>
              <a:rPr lang="en-US" altLang="en-US" dirty="0">
                <a:solidFill>
                  <a:srgbClr val="FFFFFF"/>
                </a:solidFill>
                <a:latin typeface="Arial" charset="0"/>
                <a:cs typeface="Arial" charset="0"/>
              </a:rPr>
              <a:t>AIAG Board Companies</a:t>
            </a:r>
          </a:p>
        </p:txBody>
      </p:sp>
      <p:sp>
        <p:nvSpPr>
          <p:cNvPr id="138243" name="Rectangle 3"/>
          <p:cNvSpPr>
            <a:spLocks noChangeArrowheads="1"/>
          </p:cNvSpPr>
          <p:nvPr/>
        </p:nvSpPr>
        <p:spPr bwMode="auto">
          <a:xfrm>
            <a:off x="1620838" y="1209675"/>
            <a:ext cx="4291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defTabSz="457200" fontAlgn="base">
              <a:spcBef>
                <a:spcPct val="0"/>
              </a:spcBef>
              <a:spcAft>
                <a:spcPct val="40000"/>
              </a:spcAft>
              <a:buFontTx/>
              <a:buNone/>
            </a:pPr>
            <a:r>
              <a:rPr lang="en-US" altLang="en-US" sz="2400" dirty="0">
                <a:solidFill>
                  <a:srgbClr val="000000"/>
                </a:solidFill>
                <a:latin typeface="Arial" charset="0"/>
                <a:cs typeface="Arial" charset="0"/>
              </a:rPr>
              <a:t>Caterpillar</a:t>
            </a:r>
          </a:p>
          <a:p>
            <a:pPr defTabSz="457200" fontAlgn="base">
              <a:spcBef>
                <a:spcPct val="0"/>
              </a:spcBef>
              <a:spcAft>
                <a:spcPct val="40000"/>
              </a:spcAft>
              <a:buFontTx/>
              <a:buNone/>
            </a:pPr>
            <a:r>
              <a:rPr lang="en-US" altLang="en-US" sz="2400" dirty="0" smtClean="0">
                <a:solidFill>
                  <a:srgbClr val="000000"/>
                </a:solidFill>
                <a:latin typeface="Arial" charset="0"/>
                <a:cs typeface="Arial" charset="0"/>
              </a:rPr>
              <a:t>Dana</a:t>
            </a:r>
            <a:endParaRPr lang="en-US" altLang="en-US" sz="2400" dirty="0">
              <a:solidFill>
                <a:srgbClr val="000000"/>
              </a:solidFill>
              <a:latin typeface="Arial" charset="0"/>
              <a:cs typeface="Arial" charset="0"/>
            </a:endParaRPr>
          </a:p>
          <a:p>
            <a:pPr defTabSz="457200" fontAlgn="base">
              <a:spcBef>
                <a:spcPct val="0"/>
              </a:spcBef>
              <a:spcAft>
                <a:spcPct val="40000"/>
              </a:spcAft>
              <a:buFontTx/>
              <a:buNone/>
            </a:pPr>
            <a:r>
              <a:rPr lang="en-US" altLang="en-US" sz="2400" dirty="0">
                <a:solidFill>
                  <a:srgbClr val="000000"/>
                </a:solidFill>
                <a:latin typeface="Arial" charset="0"/>
                <a:cs typeface="Arial" charset="0"/>
              </a:rPr>
              <a:t>Delphi</a:t>
            </a:r>
          </a:p>
          <a:p>
            <a:pPr defTabSz="457200" fontAlgn="base">
              <a:spcBef>
                <a:spcPct val="0"/>
              </a:spcBef>
              <a:spcAft>
                <a:spcPct val="40000"/>
              </a:spcAft>
              <a:buFontTx/>
              <a:buNone/>
            </a:pPr>
            <a:r>
              <a:rPr lang="en-US" altLang="en-US" sz="2400" dirty="0">
                <a:solidFill>
                  <a:srgbClr val="000000"/>
                </a:solidFill>
                <a:latin typeface="Arial" charset="0"/>
                <a:cs typeface="Arial" charset="0"/>
              </a:rPr>
              <a:t>Denso</a:t>
            </a:r>
          </a:p>
          <a:p>
            <a:pPr defTabSz="457200" fontAlgn="base">
              <a:spcBef>
                <a:spcPct val="0"/>
              </a:spcBef>
              <a:spcAft>
                <a:spcPct val="40000"/>
              </a:spcAft>
              <a:buFontTx/>
              <a:buNone/>
            </a:pPr>
            <a:r>
              <a:rPr lang="en-US" altLang="en-US" sz="2400" dirty="0">
                <a:solidFill>
                  <a:srgbClr val="000000"/>
                </a:solidFill>
                <a:latin typeface="Arial" charset="0"/>
                <a:cs typeface="Arial" charset="0"/>
              </a:rPr>
              <a:t>Eaton</a:t>
            </a:r>
          </a:p>
          <a:p>
            <a:pPr defTabSz="457200" fontAlgn="base">
              <a:spcBef>
                <a:spcPct val="0"/>
              </a:spcBef>
              <a:spcAft>
                <a:spcPct val="40000"/>
              </a:spcAft>
              <a:buFontTx/>
              <a:buNone/>
            </a:pPr>
            <a:r>
              <a:rPr lang="en-US" altLang="en-US" sz="2400" dirty="0">
                <a:solidFill>
                  <a:srgbClr val="000000"/>
                </a:solidFill>
                <a:latin typeface="Arial" charset="0"/>
                <a:cs typeface="Arial" charset="0"/>
              </a:rPr>
              <a:t>Federal </a:t>
            </a:r>
            <a:r>
              <a:rPr lang="en-US" altLang="en-US" sz="2400" dirty="0" smtClean="0">
                <a:solidFill>
                  <a:srgbClr val="000000"/>
                </a:solidFill>
                <a:latin typeface="Arial" charset="0"/>
                <a:cs typeface="Arial" charset="0"/>
              </a:rPr>
              <a:t>Mogul</a:t>
            </a:r>
          </a:p>
          <a:p>
            <a:pPr defTabSz="457200" fontAlgn="base">
              <a:spcBef>
                <a:spcPct val="0"/>
              </a:spcBef>
              <a:spcAft>
                <a:spcPct val="40000"/>
              </a:spcAft>
              <a:buFontTx/>
              <a:buNone/>
            </a:pPr>
            <a:r>
              <a:rPr lang="en-US" altLang="en-US" sz="2400" dirty="0">
                <a:solidFill>
                  <a:srgbClr val="000000"/>
                </a:solidFill>
                <a:latin typeface="Arial" charset="0"/>
                <a:cs typeface="Arial" charset="0"/>
              </a:rPr>
              <a:t>Fiat Chrysler </a:t>
            </a:r>
            <a:endParaRPr lang="en-US" altLang="en-US" sz="2400" dirty="0" smtClean="0">
              <a:solidFill>
                <a:srgbClr val="000000"/>
              </a:solidFill>
              <a:latin typeface="Arial" charset="0"/>
              <a:cs typeface="Arial" charset="0"/>
            </a:endParaRPr>
          </a:p>
          <a:p>
            <a:pPr defTabSz="457200" fontAlgn="base">
              <a:spcBef>
                <a:spcPct val="0"/>
              </a:spcBef>
              <a:spcAft>
                <a:spcPct val="40000"/>
              </a:spcAft>
              <a:buFontTx/>
              <a:buNone/>
            </a:pPr>
            <a:r>
              <a:rPr lang="en-US" altLang="en-US" sz="2400" dirty="0" smtClean="0">
                <a:solidFill>
                  <a:srgbClr val="000000"/>
                </a:solidFill>
                <a:latin typeface="Arial" charset="0"/>
                <a:cs typeface="Arial" charset="0"/>
              </a:rPr>
              <a:t>Ford</a:t>
            </a:r>
            <a:endParaRPr lang="en-US" altLang="en-US" sz="2400" dirty="0">
              <a:solidFill>
                <a:srgbClr val="000000"/>
              </a:solidFill>
              <a:latin typeface="Arial" charset="0"/>
              <a:cs typeface="Arial" charset="0"/>
            </a:endParaRPr>
          </a:p>
          <a:p>
            <a:pPr defTabSz="457200" fontAlgn="base">
              <a:spcBef>
                <a:spcPct val="0"/>
              </a:spcBef>
              <a:spcAft>
                <a:spcPct val="40000"/>
              </a:spcAft>
              <a:buFontTx/>
              <a:buNone/>
            </a:pPr>
            <a:r>
              <a:rPr lang="en-US" altLang="en-US" sz="2400" dirty="0">
                <a:solidFill>
                  <a:srgbClr val="000000"/>
                </a:solidFill>
                <a:latin typeface="Arial" charset="0"/>
                <a:cs typeface="Arial" charset="0"/>
              </a:rPr>
              <a:t>Freudenberg-NOK</a:t>
            </a:r>
          </a:p>
          <a:p>
            <a:pPr defTabSz="457200" fontAlgn="base">
              <a:spcBef>
                <a:spcPct val="0"/>
              </a:spcBef>
              <a:spcAft>
                <a:spcPct val="40000"/>
              </a:spcAft>
              <a:buFontTx/>
              <a:buNone/>
            </a:pPr>
            <a:r>
              <a:rPr lang="en-US" altLang="en-US" sz="2400" dirty="0">
                <a:solidFill>
                  <a:srgbClr val="000000"/>
                </a:solidFill>
                <a:latin typeface="Arial" charset="0"/>
                <a:cs typeface="Arial" charset="0"/>
              </a:rPr>
              <a:t>General Motors</a:t>
            </a:r>
          </a:p>
        </p:txBody>
      </p:sp>
      <p:sp>
        <p:nvSpPr>
          <p:cNvPr id="138244" name="Rectangle 4"/>
          <p:cNvSpPr>
            <a:spLocks noChangeArrowheads="1"/>
          </p:cNvSpPr>
          <p:nvPr/>
        </p:nvSpPr>
        <p:spPr bwMode="auto">
          <a:xfrm>
            <a:off x="5842000" y="1162050"/>
            <a:ext cx="3273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defTabSz="457200" fontAlgn="base">
              <a:spcBef>
                <a:spcPct val="0"/>
              </a:spcBef>
              <a:spcAft>
                <a:spcPct val="40000"/>
              </a:spcAft>
              <a:buFontTx/>
              <a:buNone/>
            </a:pPr>
            <a:r>
              <a:rPr lang="en-US" altLang="en-US" sz="2400">
                <a:solidFill>
                  <a:srgbClr val="000000"/>
                </a:solidFill>
                <a:latin typeface="Arial" charset="0"/>
                <a:cs typeface="Arial" charset="0"/>
              </a:rPr>
              <a:t>Honda</a:t>
            </a:r>
          </a:p>
          <a:p>
            <a:pPr defTabSz="457200" fontAlgn="base">
              <a:spcBef>
                <a:spcPct val="0"/>
              </a:spcBef>
              <a:spcAft>
                <a:spcPct val="40000"/>
              </a:spcAft>
              <a:buFontTx/>
              <a:buNone/>
            </a:pPr>
            <a:r>
              <a:rPr lang="en-US" altLang="en-US" sz="2400">
                <a:solidFill>
                  <a:srgbClr val="000000"/>
                </a:solidFill>
                <a:latin typeface="Arial" charset="0"/>
                <a:cs typeface="Arial" charset="0"/>
              </a:rPr>
              <a:t>IBM</a:t>
            </a:r>
          </a:p>
          <a:p>
            <a:pPr defTabSz="457200" fontAlgn="base">
              <a:spcBef>
                <a:spcPct val="0"/>
              </a:spcBef>
              <a:spcAft>
                <a:spcPct val="40000"/>
              </a:spcAft>
              <a:buFontTx/>
              <a:buNone/>
            </a:pPr>
            <a:r>
              <a:rPr lang="en-US" altLang="en-US" sz="2400">
                <a:solidFill>
                  <a:srgbClr val="000000"/>
                </a:solidFill>
                <a:latin typeface="Arial" charset="0"/>
                <a:cs typeface="Arial" charset="0"/>
              </a:rPr>
              <a:t>Infor</a:t>
            </a:r>
          </a:p>
          <a:p>
            <a:pPr defTabSz="457200" fontAlgn="base">
              <a:spcBef>
                <a:spcPct val="0"/>
              </a:spcBef>
              <a:spcAft>
                <a:spcPct val="40000"/>
              </a:spcAft>
              <a:buFontTx/>
              <a:buNone/>
            </a:pPr>
            <a:r>
              <a:rPr lang="en-US" altLang="en-US" sz="2400">
                <a:solidFill>
                  <a:srgbClr val="000000"/>
                </a:solidFill>
                <a:latin typeface="Arial" charset="0"/>
                <a:cs typeface="Arial" charset="0"/>
              </a:rPr>
              <a:t>JCI</a:t>
            </a:r>
          </a:p>
          <a:p>
            <a:pPr defTabSz="457200" fontAlgn="base">
              <a:spcBef>
                <a:spcPct val="0"/>
              </a:spcBef>
              <a:spcAft>
                <a:spcPct val="40000"/>
              </a:spcAft>
              <a:buFontTx/>
              <a:buNone/>
            </a:pPr>
            <a:r>
              <a:rPr lang="en-US" altLang="en-US" sz="2400">
                <a:solidFill>
                  <a:srgbClr val="000000"/>
                </a:solidFill>
                <a:latin typeface="Arial" charset="0"/>
                <a:cs typeface="Arial" charset="0"/>
              </a:rPr>
              <a:t>Magna</a:t>
            </a:r>
          </a:p>
          <a:p>
            <a:pPr defTabSz="457200" fontAlgn="base">
              <a:spcBef>
                <a:spcPct val="0"/>
              </a:spcBef>
              <a:spcAft>
                <a:spcPct val="40000"/>
              </a:spcAft>
              <a:buFontTx/>
              <a:buNone/>
            </a:pPr>
            <a:r>
              <a:rPr lang="en-US" altLang="en-US" sz="2400">
                <a:solidFill>
                  <a:srgbClr val="000000"/>
                </a:solidFill>
                <a:latin typeface="Arial" charset="0"/>
                <a:cs typeface="Arial" charset="0"/>
              </a:rPr>
              <a:t>Nissan</a:t>
            </a:r>
          </a:p>
          <a:p>
            <a:pPr defTabSz="457200" fontAlgn="base">
              <a:spcBef>
                <a:spcPct val="0"/>
              </a:spcBef>
              <a:spcAft>
                <a:spcPct val="40000"/>
              </a:spcAft>
              <a:buFontTx/>
              <a:buNone/>
            </a:pPr>
            <a:r>
              <a:rPr lang="en-US" altLang="en-US" sz="2400">
                <a:solidFill>
                  <a:srgbClr val="000000"/>
                </a:solidFill>
                <a:latin typeface="Arial" charset="0"/>
                <a:cs typeface="Arial" charset="0"/>
              </a:rPr>
              <a:t>Robert Bosch LLC</a:t>
            </a:r>
          </a:p>
          <a:p>
            <a:pPr defTabSz="457200" fontAlgn="base">
              <a:spcBef>
                <a:spcPct val="0"/>
              </a:spcBef>
              <a:spcAft>
                <a:spcPct val="40000"/>
              </a:spcAft>
              <a:buFontTx/>
              <a:buNone/>
            </a:pPr>
            <a:r>
              <a:rPr lang="en-US" altLang="en-US" sz="2400">
                <a:solidFill>
                  <a:srgbClr val="000000"/>
                </a:solidFill>
                <a:latin typeface="Arial" charset="0"/>
                <a:cs typeface="Arial" charset="0"/>
              </a:rPr>
              <a:t>Specialty Products</a:t>
            </a:r>
          </a:p>
          <a:p>
            <a:pPr defTabSz="457200" fontAlgn="base">
              <a:spcBef>
                <a:spcPct val="0"/>
              </a:spcBef>
              <a:spcAft>
                <a:spcPct val="40000"/>
              </a:spcAft>
              <a:buFontTx/>
              <a:buNone/>
            </a:pPr>
            <a:r>
              <a:rPr lang="en-US" altLang="en-US" sz="2400">
                <a:solidFill>
                  <a:srgbClr val="000000"/>
                </a:solidFill>
                <a:latin typeface="Arial" charset="0"/>
                <a:cs typeface="Arial" charset="0"/>
              </a:rPr>
              <a:t>Toyota</a:t>
            </a:r>
          </a:p>
          <a:p>
            <a:pPr defTabSz="457200" fontAlgn="base">
              <a:spcBef>
                <a:spcPct val="0"/>
              </a:spcBef>
              <a:spcAft>
                <a:spcPct val="40000"/>
              </a:spcAft>
              <a:buFontTx/>
              <a:buNone/>
            </a:pPr>
            <a:r>
              <a:rPr lang="en-US" altLang="en-US" sz="2400">
                <a:solidFill>
                  <a:srgbClr val="000000"/>
                </a:solidFill>
                <a:latin typeface="Arial" charset="0"/>
                <a:cs typeface="Arial" charset="0"/>
              </a:rPr>
              <a:t>TRW Automotive </a:t>
            </a:r>
          </a:p>
          <a:p>
            <a:pPr defTabSz="457200" fontAlgn="base">
              <a:spcBef>
                <a:spcPct val="0"/>
              </a:spcBef>
              <a:spcAft>
                <a:spcPct val="40000"/>
              </a:spcAft>
              <a:buFontTx/>
              <a:buNone/>
            </a:pPr>
            <a:endParaRPr lang="en-US" altLang="en-US" sz="2400">
              <a:solidFill>
                <a:srgbClr val="000000"/>
              </a:solidFill>
              <a:latin typeface="Arial" charset="0"/>
              <a:cs typeface="Arial" charset="0"/>
            </a:endParaRPr>
          </a:p>
        </p:txBody>
      </p:sp>
      <p:pic>
        <p:nvPicPr>
          <p:cNvPr id="138245" name="Picture 40" descr="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5821363"/>
            <a:ext cx="449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42" descr="Honda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2775" y="1309688"/>
            <a:ext cx="13446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Picture 43" descr="Fo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4859338"/>
            <a:ext cx="71596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44" descr="Toyota-NoSymb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2650" y="5432425"/>
            <a:ext cx="97313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27" descr="Nissan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213" y="3762375"/>
            <a:ext cx="862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1" name="Picture 32" descr="IB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3138" y="1731963"/>
            <a:ext cx="8080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2" name="Picture 34" descr="Inf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91063" y="2243138"/>
            <a:ext cx="992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50" descr="Caterpillar_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3375" y="1319213"/>
            <a:ext cx="12334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4" name="Picture 59" descr="FNG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663" y="5295900"/>
            <a:ext cx="4429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5" name="Picture 22" descr="Delph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888" y="2394023"/>
            <a:ext cx="11604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6" name="Picture 48" descr="Da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0700" y="1709811"/>
            <a:ext cx="8588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7" name="Picture 54" descr="TRW_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830888"/>
            <a:ext cx="9096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8" name="Picture 55" descr="EAT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138" y="3373511"/>
            <a:ext cx="9699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9" name="Picture 73" descr="SpecPro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7913" y="4735513"/>
            <a:ext cx="582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0" name="Picture 47" descr="Federal Mogul.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7975" y="3830711"/>
            <a:ext cx="12842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1" name="Picture 26" descr="File:Magna logo.sv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56125" y="3333750"/>
            <a:ext cx="12461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2" name="Picture 30" descr="Bosch">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52938" y="4360863"/>
            <a:ext cx="14525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63" name="Slide Number Placeholder 3"/>
          <p:cNvSpPr>
            <a:spLocks noGrp="1"/>
          </p:cNvSpPr>
          <p:nvPr>
            <p:ph type="sldNum" sz="quarter" idx="12"/>
          </p:nvPr>
        </p:nvSpPr>
        <p:spPr bwMode="auto">
          <a:xfrm>
            <a:off x="3474977" y="6361113"/>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Font typeface="Arial" charset="0"/>
              <a:buChar char="•"/>
              <a:defRPr sz="3200">
                <a:solidFill>
                  <a:srgbClr val="595959"/>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rgbClr val="595959"/>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rgbClr val="595959"/>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rgbClr val="595959"/>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rgbClr val="595959"/>
                </a:solidFill>
                <a:latin typeface="Calibri" pitchFamily="34" charset="0"/>
                <a:ea typeface="ＭＳ Ｐゴシック" pitchFamily="34" charset="-128"/>
              </a:defRPr>
            </a:lvl9pPr>
          </a:lstStyle>
          <a:p>
            <a:pPr eaLnBrk="1" hangingPunct="1">
              <a:spcBef>
                <a:spcPct val="0"/>
              </a:spcBef>
              <a:buFontTx/>
              <a:buNone/>
            </a:pPr>
            <a:fld id="{A1F78BB4-C87B-4B0A-A54B-26DB14D2EA09}" type="slidenum">
              <a:rPr lang="en-US" altLang="en-US" sz="1800" smtClean="0">
                <a:solidFill>
                  <a:srgbClr val="000000"/>
                </a:solidFill>
                <a:latin typeface="Arial" charset="0"/>
              </a:rPr>
              <a:pPr eaLnBrk="1" hangingPunct="1">
                <a:spcBef>
                  <a:spcPct val="0"/>
                </a:spcBef>
                <a:buFontTx/>
                <a:buNone/>
              </a:pPr>
              <a:t>3</a:t>
            </a:fld>
            <a:endParaRPr lang="en-US" altLang="en-US" sz="1800" dirty="0" smtClean="0">
              <a:solidFill>
                <a:srgbClr val="000000"/>
              </a:solidFill>
              <a:latin typeface="Arial" charset="0"/>
            </a:endParaRPr>
          </a:p>
        </p:txBody>
      </p:sp>
      <p:pic>
        <p:nvPicPr>
          <p:cNvPr id="138264" name="Picture 5"/>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9075" y="2854398"/>
            <a:ext cx="1373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65" name="Picture 6"/>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33913" y="2603500"/>
            <a:ext cx="11080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4113" y="4269228"/>
            <a:ext cx="1127125" cy="481002"/>
          </a:xfrm>
          <a:prstGeom prst="rect">
            <a:avLst/>
          </a:prstGeom>
        </p:spPr>
      </p:pic>
    </p:spTree>
    <p:extLst>
      <p:ext uri="{BB962C8B-B14F-4D97-AF65-F5344CB8AC3E}">
        <p14:creationId xmlns:p14="http://schemas.microsoft.com/office/powerpoint/2010/main" val="2615749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OHCL Subgroups &amp;</a:t>
            </a:r>
            <a:br>
              <a:rPr lang="en-US" dirty="0" smtClean="0"/>
            </a:br>
            <a:r>
              <a:rPr lang="en-US" dirty="0"/>
              <a:t> </a:t>
            </a:r>
            <a:r>
              <a:rPr lang="en-US" dirty="0" smtClean="0"/>
              <a:t>   2014 Activities</a:t>
            </a:r>
            <a:endParaRPr lang="en-US" dirty="0"/>
          </a:p>
        </p:txBody>
      </p:sp>
      <p:sp>
        <p:nvSpPr>
          <p:cNvPr id="4" name="Content Placeholder 3"/>
          <p:cNvSpPr>
            <a:spLocks noGrp="1"/>
          </p:cNvSpPr>
          <p:nvPr>
            <p:ph idx="1"/>
          </p:nvPr>
        </p:nvSpPr>
        <p:spPr>
          <a:xfrm>
            <a:off x="457200" y="1417637"/>
            <a:ext cx="8229600" cy="4525963"/>
          </a:xfrm>
        </p:spPr>
        <p:txBody>
          <a:bodyPr/>
          <a:lstStyle/>
          <a:p>
            <a:r>
              <a:rPr lang="en-US" dirty="0" smtClean="0"/>
              <a:t>Recommendation and Documentation</a:t>
            </a:r>
          </a:p>
          <a:p>
            <a:pPr lvl="1"/>
            <a:r>
              <a:rPr lang="en-US" dirty="0" smtClean="0"/>
              <a:t>Main interface with IMDS Steering Committee on:</a:t>
            </a:r>
          </a:p>
          <a:p>
            <a:pPr lvl="2"/>
            <a:r>
              <a:rPr lang="en-US" dirty="0" smtClean="0"/>
              <a:t>IMDS Recommendations</a:t>
            </a:r>
          </a:p>
          <a:p>
            <a:pPr lvl="2"/>
            <a:r>
              <a:rPr lang="en-US" dirty="0" smtClean="0"/>
              <a:t>New IMDS business design input &amp; testing</a:t>
            </a:r>
          </a:p>
          <a:p>
            <a:pPr lvl="1"/>
            <a:r>
              <a:rPr lang="en-US" dirty="0" smtClean="0"/>
              <a:t>New co-chairs </a:t>
            </a:r>
          </a:p>
          <a:p>
            <a:pPr lvl="2"/>
            <a:r>
              <a:rPr lang="en-US" dirty="0" smtClean="0"/>
              <a:t>Chris Harden, RJS  </a:t>
            </a:r>
          </a:p>
          <a:p>
            <a:pPr lvl="2"/>
            <a:r>
              <a:rPr lang="en-US" dirty="0" smtClean="0"/>
              <a:t>Scott Morris, Honda</a:t>
            </a:r>
          </a:p>
          <a:p>
            <a:endParaRPr lang="en-US" sz="1600" dirty="0" smtClean="0"/>
          </a:p>
          <a:p>
            <a:r>
              <a:rPr lang="en-US" dirty="0" smtClean="0"/>
              <a:t>Supports REACH TF efforts</a:t>
            </a:r>
          </a:p>
          <a:p>
            <a:r>
              <a:rPr lang="en-US" dirty="0" smtClean="0"/>
              <a:t>Supports AIAG Conflict Minerals Workgroup</a:t>
            </a:r>
          </a:p>
          <a:p>
            <a:pPr lvl="1"/>
            <a:endParaRPr lang="en-US" dirty="0"/>
          </a:p>
          <a:p>
            <a:pPr lvl="1"/>
            <a:endParaRPr lang="en-US" dirty="0" smtClean="0"/>
          </a:p>
          <a:p>
            <a:pPr lvl="1"/>
            <a:endParaRPr lang="en-US" dirty="0"/>
          </a:p>
          <a:p>
            <a:pPr lvl="1"/>
            <a:endParaRPr lang="en-US" dirty="0"/>
          </a:p>
        </p:txBody>
      </p:sp>
      <p:sp>
        <p:nvSpPr>
          <p:cNvPr id="2" name="Slide Number Placeholder 1"/>
          <p:cNvSpPr>
            <a:spLocks noGrp="1"/>
          </p:cNvSpPr>
          <p:nvPr>
            <p:ph type="sldNum" sz="quarter" idx="12"/>
          </p:nvPr>
        </p:nvSpPr>
        <p:spPr/>
        <p:txBody>
          <a:bodyPr/>
          <a:lstStyle/>
          <a:p>
            <a:pPr defTabSz="457200" fontAlgn="base">
              <a:spcBef>
                <a:spcPct val="0"/>
              </a:spcBef>
              <a:spcAft>
                <a:spcPct val="0"/>
              </a:spcAft>
              <a:defRPr/>
            </a:pPr>
            <a:fld id="{042316F4-0D2A-4EB8-861B-FE942E8E41C1}" type="slidenum">
              <a:rPr lang="en-US" altLang="en-US" smtClean="0">
                <a:ea typeface="ＭＳ Ｐゴシック" pitchFamily="34" charset="-128"/>
              </a:rPr>
              <a:pPr defTabSz="457200" fontAlgn="base">
                <a:spcBef>
                  <a:spcPct val="0"/>
                </a:spcBef>
                <a:spcAft>
                  <a:spcPct val="0"/>
                </a:spcAft>
                <a:defRPr/>
              </a:pPr>
              <a:t>4</a:t>
            </a:fld>
            <a:endParaRPr lang="en-US" altLang="en-US">
              <a:ea typeface="ＭＳ Ｐゴシック" pitchFamily="34" charset="-128"/>
            </a:endParaRPr>
          </a:p>
        </p:txBody>
      </p:sp>
    </p:spTree>
    <p:extLst>
      <p:ext uri="{BB962C8B-B14F-4D97-AF65-F5344CB8AC3E}">
        <p14:creationId xmlns:p14="http://schemas.microsoft.com/office/powerpoint/2010/main" val="269788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OHCL 2014 Accomplishments</a:t>
            </a:r>
            <a:endParaRPr lang="en-US" dirty="0"/>
          </a:p>
        </p:txBody>
      </p:sp>
      <p:sp>
        <p:nvSpPr>
          <p:cNvPr id="4" name="Content Placeholder 3"/>
          <p:cNvSpPr>
            <a:spLocks noGrp="1"/>
          </p:cNvSpPr>
          <p:nvPr>
            <p:ph idx="1"/>
          </p:nvPr>
        </p:nvSpPr>
        <p:spPr/>
        <p:txBody>
          <a:bodyPr/>
          <a:lstStyle/>
          <a:p>
            <a:r>
              <a:rPr lang="en-US" sz="2800" dirty="0" smtClean="0"/>
              <a:t>Interface with IMDS Steering Committee to maintain, improve reporting processes, tools and related customer feedback, while helping NA users</a:t>
            </a:r>
          </a:p>
          <a:p>
            <a:r>
              <a:rPr lang="en-US" sz="2800" dirty="0" smtClean="0"/>
              <a:t>Rec &amp; Doc subgroup evaluated, tested, and provided valuable support for IMDS 9.0 release</a:t>
            </a:r>
          </a:p>
          <a:p>
            <a:r>
              <a:rPr lang="en-US" sz="2800" dirty="0" smtClean="0"/>
              <a:t>The Globally Harmonized System (GHS) project team progressed well</a:t>
            </a:r>
          </a:p>
          <a:p>
            <a:r>
              <a:rPr lang="en-US" sz="2800" dirty="0" smtClean="0"/>
              <a:t>Held successful 2014 </a:t>
            </a:r>
            <a:r>
              <a:rPr lang="en-US" sz="2800" dirty="0" smtClean="0">
                <a:solidFill>
                  <a:schemeClr val="tx1">
                    <a:lumMod val="65000"/>
                    <a:lumOff val="35000"/>
                  </a:schemeClr>
                </a:solidFill>
              </a:rPr>
              <a:t>IMDS &amp; Product Chemical Compliance Conference</a:t>
            </a:r>
            <a:endParaRPr lang="en-US" sz="2800"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defTabSz="457200" fontAlgn="base">
              <a:spcBef>
                <a:spcPct val="0"/>
              </a:spcBef>
              <a:spcAft>
                <a:spcPct val="0"/>
              </a:spcAft>
              <a:defRPr/>
            </a:pPr>
            <a:fld id="{042316F4-0D2A-4EB8-861B-FE942E8E41C1}" type="slidenum">
              <a:rPr lang="en-US" altLang="en-US" smtClean="0">
                <a:ea typeface="ＭＳ Ｐゴシック" pitchFamily="34" charset="-128"/>
              </a:rPr>
              <a:pPr defTabSz="457200" fontAlgn="base">
                <a:spcBef>
                  <a:spcPct val="0"/>
                </a:spcBef>
                <a:spcAft>
                  <a:spcPct val="0"/>
                </a:spcAft>
                <a:defRPr/>
              </a:pPr>
              <a:t>5</a:t>
            </a:fld>
            <a:endParaRPr lang="en-US" altLang="en-US">
              <a:ea typeface="ＭＳ Ｐゴシック" pitchFamily="34" charset="-128"/>
            </a:endParaRPr>
          </a:p>
        </p:txBody>
      </p:sp>
    </p:spTree>
    <p:extLst>
      <p:ext uri="{BB962C8B-B14F-4D97-AF65-F5344CB8AC3E}">
        <p14:creationId xmlns:p14="http://schemas.microsoft.com/office/powerpoint/2010/main" val="382821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OHCL Future Tasks &amp; Focus</a:t>
            </a:r>
            <a:endParaRPr lang="en-US" dirty="0"/>
          </a:p>
        </p:txBody>
      </p:sp>
      <p:sp>
        <p:nvSpPr>
          <p:cNvPr id="4" name="Content Placeholder 3"/>
          <p:cNvSpPr>
            <a:spLocks noGrp="1"/>
          </p:cNvSpPr>
          <p:nvPr>
            <p:ph idx="1"/>
          </p:nvPr>
        </p:nvSpPr>
        <p:spPr>
          <a:xfrm>
            <a:off x="457200" y="1493837"/>
            <a:ext cx="8229600" cy="4830763"/>
          </a:xfrm>
        </p:spPr>
        <p:txBody>
          <a:bodyPr/>
          <a:lstStyle/>
          <a:p>
            <a:r>
              <a:rPr lang="en-US" sz="2800" dirty="0" smtClean="0"/>
              <a:t>Support model office testing and feedback for IMDS 10.0 business design</a:t>
            </a:r>
          </a:p>
          <a:p>
            <a:endParaRPr lang="en-US" sz="1800" dirty="0" smtClean="0"/>
          </a:p>
          <a:p>
            <a:r>
              <a:rPr lang="en-US" sz="2800" dirty="0" smtClean="0"/>
              <a:t>Support Supplier Alliance activities   </a:t>
            </a:r>
          </a:p>
          <a:p>
            <a:endParaRPr lang="en-US" sz="1800" dirty="0" smtClean="0"/>
          </a:p>
          <a:p>
            <a:r>
              <a:rPr lang="en-US" sz="2800" dirty="0" smtClean="0"/>
              <a:t>Understand and enhance awareness/communication of NA new regulations, timing, &amp; impact</a:t>
            </a:r>
          </a:p>
          <a:p>
            <a:endParaRPr lang="en-US" sz="1800" dirty="0" smtClean="0"/>
          </a:p>
          <a:p>
            <a:r>
              <a:rPr lang="en-US" sz="2800" dirty="0" smtClean="0"/>
              <a:t>Enhance communications between members and other industrial organizations, e.g. CLEPA, REACH TF, JAMA, KAMA, JAPIA, ACEA</a:t>
            </a:r>
            <a:endParaRPr lang="en-US" sz="2800" dirty="0"/>
          </a:p>
        </p:txBody>
      </p:sp>
      <p:sp>
        <p:nvSpPr>
          <p:cNvPr id="2" name="Slide Number Placeholder 1"/>
          <p:cNvSpPr>
            <a:spLocks noGrp="1"/>
          </p:cNvSpPr>
          <p:nvPr>
            <p:ph type="sldNum" sz="quarter" idx="12"/>
          </p:nvPr>
        </p:nvSpPr>
        <p:spPr/>
        <p:txBody>
          <a:bodyPr/>
          <a:lstStyle/>
          <a:p>
            <a:pPr defTabSz="457200" fontAlgn="base">
              <a:spcBef>
                <a:spcPct val="0"/>
              </a:spcBef>
              <a:spcAft>
                <a:spcPct val="0"/>
              </a:spcAft>
              <a:defRPr/>
            </a:pPr>
            <a:fld id="{042316F4-0D2A-4EB8-861B-FE942E8E41C1}" type="slidenum">
              <a:rPr lang="en-US" altLang="en-US" smtClean="0">
                <a:ea typeface="ＭＳ Ｐゴシック" pitchFamily="34" charset="-128"/>
              </a:rPr>
              <a:pPr defTabSz="457200" fontAlgn="base">
                <a:spcBef>
                  <a:spcPct val="0"/>
                </a:spcBef>
                <a:spcAft>
                  <a:spcPct val="0"/>
                </a:spcAft>
                <a:defRPr/>
              </a:pPr>
              <a:t>6</a:t>
            </a:fld>
            <a:endParaRPr lang="en-US" altLang="en-US">
              <a:ea typeface="ＭＳ Ｐゴシック" pitchFamily="34" charset="-128"/>
            </a:endParaRPr>
          </a:p>
        </p:txBody>
      </p:sp>
    </p:spTree>
    <p:extLst>
      <p:ext uri="{BB962C8B-B14F-4D97-AF65-F5344CB8AC3E}">
        <p14:creationId xmlns:p14="http://schemas.microsoft.com/office/powerpoint/2010/main" val="382821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txBox="1">
            <a:spLocks/>
          </p:cNvSpPr>
          <p:nvPr/>
        </p:nvSpPr>
        <p:spPr bwMode="auto">
          <a:xfrm>
            <a:off x="436563" y="93663"/>
            <a:ext cx="783113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000" b="1" dirty="0" smtClean="0">
                <a:solidFill>
                  <a:srgbClr val="FFFFFF"/>
                </a:solidFill>
                <a:cs typeface="Arial" pitchFamily="34" charset="0"/>
              </a:rPr>
              <a:t>Conflict Minerals Subgroups – </a:t>
            </a:r>
          </a:p>
          <a:p>
            <a:pPr defTabSz="457200" eaLnBrk="1" fontAlgn="base" hangingPunct="1">
              <a:spcBef>
                <a:spcPct val="0"/>
              </a:spcBef>
              <a:spcAft>
                <a:spcPct val="0"/>
              </a:spcAft>
            </a:pPr>
            <a:r>
              <a:rPr lang="en-US" altLang="en-US" sz="2000" b="1" dirty="0" smtClean="0">
                <a:solidFill>
                  <a:srgbClr val="FFFFFF"/>
                </a:solidFill>
                <a:cs typeface="Arial" pitchFamily="34" charset="0"/>
              </a:rPr>
              <a:t>Actions </a:t>
            </a:r>
            <a:r>
              <a:rPr lang="en-US" altLang="en-US" sz="2000" b="1" dirty="0">
                <a:solidFill>
                  <a:srgbClr val="FFFFFF"/>
                </a:solidFill>
                <a:cs typeface="Arial" pitchFamily="34" charset="0"/>
              </a:rPr>
              <a:t>and </a:t>
            </a:r>
            <a:r>
              <a:rPr lang="en-US" altLang="en-US" sz="2000" b="1" dirty="0" smtClean="0">
                <a:solidFill>
                  <a:srgbClr val="FFFFFF"/>
                </a:solidFill>
                <a:cs typeface="Arial" pitchFamily="34" charset="0"/>
              </a:rPr>
              <a:t>Stakeholder </a:t>
            </a:r>
            <a:r>
              <a:rPr lang="en-US" altLang="en-US" sz="2000" b="1" dirty="0">
                <a:solidFill>
                  <a:srgbClr val="FFFFFF"/>
                </a:solidFill>
                <a:cs typeface="Arial" pitchFamily="34" charset="0"/>
              </a:rPr>
              <a:t>Involvement</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619245270"/>
              </p:ext>
            </p:extLst>
          </p:nvPr>
        </p:nvGraphicFramePr>
        <p:xfrm>
          <a:off x="370698" y="1295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90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txBox="1">
            <a:spLocks/>
          </p:cNvSpPr>
          <p:nvPr/>
        </p:nvSpPr>
        <p:spPr bwMode="auto">
          <a:xfrm>
            <a:off x="436563" y="93663"/>
            <a:ext cx="783113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000" b="1" dirty="0" smtClean="0">
                <a:solidFill>
                  <a:srgbClr val="FFFFFF"/>
                </a:solidFill>
                <a:cs typeface="Arial" pitchFamily="34" charset="0"/>
              </a:rPr>
              <a:t>Conflict Minerals Subgroups – </a:t>
            </a:r>
          </a:p>
          <a:p>
            <a:pPr defTabSz="457200" eaLnBrk="1" fontAlgn="base" hangingPunct="1">
              <a:spcBef>
                <a:spcPct val="0"/>
              </a:spcBef>
              <a:spcAft>
                <a:spcPct val="0"/>
              </a:spcAft>
            </a:pPr>
            <a:r>
              <a:rPr lang="en-US" altLang="en-US" sz="2000" b="1" dirty="0" smtClean="0">
                <a:solidFill>
                  <a:srgbClr val="FFFFFF"/>
                </a:solidFill>
                <a:cs typeface="Arial" pitchFamily="34" charset="0"/>
              </a:rPr>
              <a:t>Actions </a:t>
            </a:r>
            <a:r>
              <a:rPr lang="en-US" altLang="en-US" sz="2000" b="1" dirty="0">
                <a:solidFill>
                  <a:srgbClr val="FFFFFF"/>
                </a:solidFill>
                <a:cs typeface="Arial" pitchFamily="34" charset="0"/>
              </a:rPr>
              <a:t>and </a:t>
            </a:r>
            <a:r>
              <a:rPr lang="en-US" altLang="en-US" sz="2000" b="1" dirty="0" smtClean="0">
                <a:solidFill>
                  <a:srgbClr val="FFFFFF"/>
                </a:solidFill>
                <a:cs typeface="Arial" pitchFamily="34" charset="0"/>
              </a:rPr>
              <a:t>Stakeholder </a:t>
            </a:r>
            <a:r>
              <a:rPr lang="en-US" altLang="en-US" sz="2000" b="1" dirty="0">
                <a:solidFill>
                  <a:srgbClr val="FFFFFF"/>
                </a:solidFill>
                <a:cs typeface="Arial" pitchFamily="34" charset="0"/>
              </a:rPr>
              <a:t>Involvement</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960104276"/>
              </p:ext>
            </p:extLst>
          </p:nvPr>
        </p:nvGraphicFramePr>
        <p:xfrm>
          <a:off x="370698" y="1295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259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 of Company SEC filings</a:t>
            </a:r>
            <a:endParaRPr lang="en-US" sz="1600" dirty="0"/>
          </a:p>
        </p:txBody>
      </p:sp>
      <p:sp>
        <p:nvSpPr>
          <p:cNvPr id="2" name="Content Placeholder 1"/>
          <p:cNvSpPr>
            <a:spLocks noGrp="1"/>
          </p:cNvSpPr>
          <p:nvPr>
            <p:ph idx="1"/>
          </p:nvPr>
        </p:nvSpPr>
        <p:spPr/>
        <p:txBody>
          <a:bodyPr>
            <a:normAutofit fontScale="85000" lnSpcReduction="20000"/>
          </a:bodyPr>
          <a:lstStyle/>
          <a:p>
            <a:r>
              <a:rPr lang="en-US" dirty="0" smtClean="0"/>
              <a:t>This has been a cross industry effort</a:t>
            </a:r>
          </a:p>
          <a:p>
            <a:r>
              <a:rPr lang="en-US" dirty="0" smtClean="0"/>
              <a:t>Benchmarking reports submitted between May 23, 2014 and June 2, 2014</a:t>
            </a:r>
          </a:p>
          <a:p>
            <a:r>
              <a:rPr lang="en-US" dirty="0" smtClean="0"/>
              <a:t>Currently 307 submissions have been reviewed</a:t>
            </a:r>
          </a:p>
          <a:p>
            <a:r>
              <a:rPr lang="en-US" dirty="0" smtClean="0"/>
              <a:t>The work continues on…</a:t>
            </a:r>
          </a:p>
          <a:p>
            <a:r>
              <a:rPr lang="en-US" dirty="0" smtClean="0"/>
              <a:t>Raw data will be made available to IPC, Automotive Industry Action Group (AIAG), Association of Equipment Manufacturers (AEM), </a:t>
            </a:r>
            <a:r>
              <a:rPr lang="en-US" dirty="0"/>
              <a:t>Aerospace Intl </a:t>
            </a:r>
            <a:r>
              <a:rPr lang="en-US" dirty="0" err="1"/>
              <a:t>Assoc</a:t>
            </a:r>
            <a:r>
              <a:rPr lang="en-US" dirty="0"/>
              <a:t> (</a:t>
            </a:r>
            <a:r>
              <a:rPr lang="en-US" dirty="0" smtClean="0"/>
              <a:t>AIA), CFSI, and the Cross Industry Group</a:t>
            </a:r>
          </a:p>
          <a:p>
            <a:pPr marL="0" indent="0" algn="ctr">
              <a:buNone/>
            </a:pPr>
            <a:r>
              <a:rPr lang="en-US" dirty="0" smtClean="0"/>
              <a:t>*</a:t>
            </a:r>
            <a:r>
              <a:rPr lang="en-US" b="1" u="sng" dirty="0" smtClean="0"/>
              <a:t>Very Important – the data is only meant for benchmarking and education</a:t>
            </a:r>
          </a:p>
        </p:txBody>
      </p:sp>
      <p:sp>
        <p:nvSpPr>
          <p:cNvPr id="3" name="Slide Number Placeholder 2"/>
          <p:cNvSpPr>
            <a:spLocks noGrp="1"/>
          </p:cNvSpPr>
          <p:nvPr>
            <p:ph type="sldNum" sz="quarter" idx="12"/>
          </p:nvPr>
        </p:nvSpPr>
        <p:spPr/>
        <p:txBody>
          <a:bodyPr/>
          <a:lstStyle/>
          <a:p>
            <a:fld id="{110B9FE3-C304-CE48-A9B7-DC03ED22A9B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005041720"/>
      </p:ext>
    </p:extLst>
  </p:cSld>
  <p:clrMapOvr>
    <a:masterClrMapping/>
  </p:clrMapOvr>
</p:sld>
</file>

<file path=ppt/theme/theme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IAG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IAG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AIAG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6353</TotalTime>
  <Words>1941</Words>
  <Application>Microsoft Office PowerPoint</Application>
  <PresentationFormat>On-screen Show (4:3)</PresentationFormat>
  <Paragraphs>342</Paragraphs>
  <Slides>21</Slides>
  <Notes>14</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21</vt:i4>
      </vt:variant>
    </vt:vector>
  </HeadingPairs>
  <TitlesOfParts>
    <vt:vector size="38" baseType="lpstr">
      <vt:lpstr>MS Mincho</vt:lpstr>
      <vt:lpstr>ＭＳ Ｐゴシック</vt:lpstr>
      <vt:lpstr>Arial</vt:lpstr>
      <vt:lpstr>Calibri</vt:lpstr>
      <vt:lpstr>Gill Sans MT</vt:lpstr>
      <vt:lpstr>Times New Roman</vt:lpstr>
      <vt:lpstr>26_Office Theme</vt:lpstr>
      <vt:lpstr>AIAG Title Slide</vt:lpstr>
      <vt:lpstr>1_Office Theme</vt:lpstr>
      <vt:lpstr>1_AIAG Title Slide</vt:lpstr>
      <vt:lpstr>2_Office Theme</vt:lpstr>
      <vt:lpstr>Theme2</vt:lpstr>
      <vt:lpstr>3_Office Theme</vt:lpstr>
      <vt:lpstr>2_AIAG Title Slide</vt:lpstr>
      <vt:lpstr>4_Office Theme</vt:lpstr>
      <vt:lpstr>27_Office Theme</vt:lpstr>
      <vt:lpstr>5_Office Theme</vt:lpstr>
      <vt:lpstr>AIAG Update B.B. Baney April 2015 </vt:lpstr>
      <vt:lpstr>Agenda</vt:lpstr>
      <vt:lpstr>PowerPoint Presentation</vt:lpstr>
      <vt:lpstr>OHCL Subgroups &amp;     2014 Activities</vt:lpstr>
      <vt:lpstr>OHCL 2014 Accomplishments</vt:lpstr>
      <vt:lpstr>OHCL Future Tasks &amp; Focus</vt:lpstr>
      <vt:lpstr>PowerPoint Presentation</vt:lpstr>
      <vt:lpstr>PowerPoint Presentation</vt:lpstr>
      <vt:lpstr>Benchmark of Company SEC filings</vt:lpstr>
      <vt:lpstr>Industries</vt:lpstr>
      <vt:lpstr>CFSI CMRT (formerly EICC/GeSI Template)</vt:lpstr>
      <vt:lpstr>Country of Origin Data</vt:lpstr>
      <vt:lpstr>Due Diligence Framework Prescribes Role of Filing Companies</vt:lpstr>
      <vt:lpstr>PowerPoint Presentation</vt:lpstr>
      <vt:lpstr>AIAG SET Activities</vt:lpstr>
      <vt:lpstr>Impact of CFSI &amp; AIAG SET efforts</vt:lpstr>
      <vt:lpstr>PowerPoint Presentation</vt:lpstr>
      <vt:lpstr>2014 Company Survey on Reporting Challenges </vt:lpstr>
      <vt:lpstr>2014 Company Survey on Reporting Challenges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Conflict Minerals Compliance Through the Automotive Supply Base A.J. Guikema October 2014</dc:title>
  <dc:creator>Tanya Bolden</dc:creator>
  <cp:keywords>PUBLIC/NONE, PUBLIC/NONE</cp:keywords>
  <cp:lastModifiedBy>Louis-Sylvain Ayral</cp:lastModifiedBy>
  <cp:revision>65</cp:revision>
  <cp:lastPrinted>2015-04-09T15:43:39Z</cp:lastPrinted>
  <dcterms:created xsi:type="dcterms:W3CDTF">2014-10-01T21:48:32Z</dcterms:created>
  <dcterms:modified xsi:type="dcterms:W3CDTF">2015-04-22T21:06:16Z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ce3a09e7-7fc6-42e7-a6f8-69d644906472</vt:lpwstr>
  </property>
  <property fmtid="{D5CDD505-2E9C-101B-9397-08002B2CF9AE}" pid="3" name="ToyotaClassification">
    <vt:lpwstr>PUBLIC / NONE</vt:lpwstr>
  </property>
  <property fmtid="{D5CDD505-2E9C-101B-9397-08002B2CF9AE}" pid="4" name="ToyotaVisual Markings">
    <vt:lpwstr>No Label</vt:lpwstr>
  </property>
</Properties>
</file>