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0" r:id="rId1"/>
    <p:sldMasterId id="2147483664" r:id="rId2"/>
    <p:sldMasterId id="2147483661" r:id="rId3"/>
    <p:sldMasterId id="2147483654" r:id="rId4"/>
    <p:sldMasterId id="2147483667" r:id="rId5"/>
    <p:sldMasterId id="2147483680" r:id="rId6"/>
    <p:sldMasterId id="2147483682" r:id="rId7"/>
    <p:sldMasterId id="2147483687" r:id="rId8"/>
  </p:sldMasterIdLst>
  <p:notesMasterIdLst>
    <p:notesMasterId r:id="rId11"/>
  </p:notesMasterIdLst>
  <p:handoutMasterIdLst>
    <p:handoutMasterId r:id="rId12"/>
  </p:handoutMasterIdLst>
  <p:sldIdLst>
    <p:sldId id="463" r:id="rId9"/>
    <p:sldId id="460" r:id="rId10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8E3E9"/>
    <a:srgbClr val="006699"/>
    <a:srgbClr val="BDD0DA"/>
    <a:srgbClr val="6773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04" autoAdjust="0"/>
    <p:restoredTop sz="95482" autoAdjust="0"/>
  </p:normalViewPr>
  <p:slideViewPr>
    <p:cSldViewPr showGuides="1">
      <p:cViewPr varScale="1">
        <p:scale>
          <a:sx n="79" d="100"/>
          <a:sy n="79" d="100"/>
        </p:scale>
        <p:origin x="11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A83D7-DF5A-4CF7-8DE7-2B40CB62A976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222F1-0FBD-40F8-8D0A-1A61A0A01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04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93BB3DC-1D17-4D3F-A25B-F0C77B628936}" type="datetimeFigureOut">
              <a:rPr lang="nl-BE" smtClean="0"/>
              <a:t>20/04/2015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288BDF5-4678-4264-A22D-914A3D2D164C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039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8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03555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September 2010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GB"/>
              <a:t>CLEPA Aftermarket Department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92C5F0E-22C9-4809-BEDF-512C5A9FCDC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36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September 2010</a:t>
            </a: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GB"/>
              <a:t>CLEPA Aftermarket Department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7735092F-0DFD-45D7-B0AE-03876810E36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47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September 2010</a:t>
            </a: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GB"/>
              <a:t>CLEPA Aftermarket Department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8232A46-B5CE-4C99-9B27-6C673D124E0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065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September 2010</a:t>
            </a: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GB"/>
              <a:t>CLEPA Aftermarket Department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ED83A21C-05E0-497E-A40D-EF8209A02FF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9420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September 2010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GB"/>
              <a:t>CLEPA Aftermarket Department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D296B7FE-E9EF-4647-8CAC-3DFF999E8D7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348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5175"/>
            <a:ext cx="1943100" cy="5110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5175"/>
            <a:ext cx="5676900" cy="511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September 2010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GB"/>
              <a:t>CLEPA Aftermarket Department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B149530-D53D-4C42-8A97-CC47AABE1C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4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51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9138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38100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September 2010</a:t>
            </a: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GB"/>
              <a:t>CLEPA Aftermarket Department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F33D5E0C-28B5-4FB2-9650-81E5A5875FB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030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56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468313" y="1196975"/>
            <a:ext cx="8280400" cy="48244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196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F776A-413B-4BF6-B27D-4FD34AF0E61E}" type="datetime1">
              <a:rPr lang="en-GB" smtClean="0"/>
              <a:t>20/04/2015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Session 2/2014,  3 July 2014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7498B-801E-43E7-918F-E20CE9FD0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859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731B4-4815-4037-BB70-0982234C1AA2}" type="datetime1">
              <a:rPr lang="en-GB" smtClean="0">
                <a:solidFill>
                  <a:prstClr val="black"/>
                </a:solidFill>
              </a:rPr>
              <a:pPr>
                <a:defRPr/>
              </a:pPr>
              <a:t>20/04/2015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Session 2/2014,  3 July 2014</a:t>
            </a:r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D309-2D66-4D2B-8BC3-CC31765A3FE8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240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8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08426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8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13426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8"/>
          <p:cNvSpPr>
            <a:spLocks noGrp="1"/>
          </p:cNvSpPr>
          <p:nvPr>
            <p:ph type="title" hasCustomPrompt="1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65862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fault Slide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56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pc="0"/>
            </a:lvl1pPr>
          </a:lstStyle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5" name="Content Placeholder 11"/>
          <p:cNvSpPr>
            <a:spLocks noGrp="1"/>
          </p:cNvSpPr>
          <p:nvPr>
            <p:ph sz="quarter" idx="10"/>
          </p:nvPr>
        </p:nvSpPr>
        <p:spPr>
          <a:xfrm>
            <a:off x="468313" y="1196975"/>
            <a:ext cx="8280400" cy="48244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0935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6955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September 2010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GB"/>
              <a:t>CLEPA Aftermarket Department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AFE9CEC-758A-4F5F-A958-77F90CA8B2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281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September 2010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GB"/>
              <a:t>CLEPA Aftermarket Department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B4055841-7A20-4008-B147-618CBDBDB01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386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September 2010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GB"/>
              <a:t>CLEPA Aftermarket Department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DE05919-E9E8-47EC-AE19-BEB22C86382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594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9138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September 2010</a:t>
            </a: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GB"/>
              <a:t>CLEPA Aftermarket Department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15CFFFD-DE1E-40C3-9C4B-09043907DD5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49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September 2010</a:t>
            </a: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GB"/>
              <a:t>CLEPA Aftermarket Department</a:t>
            </a: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2468833F-8B8B-43A4-8AC5-3A06F347F03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232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7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6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70000">
              <a:srgbClr val="006699">
                <a:lumMod val="70000"/>
              </a:srgb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315416"/>
            <a:ext cx="3963173" cy="26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8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b="1" kern="1200" spc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70000">
              <a:srgbClr val="006699">
                <a:lumMod val="70000"/>
              </a:srgb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153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315416"/>
            <a:ext cx="3963173" cy="26005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3585078"/>
            <a:ext cx="1221127" cy="732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0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b="1" kern="1200" spc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65" r="57543" b="27063"/>
          <a:stretch/>
        </p:blipFill>
        <p:spPr>
          <a:xfrm>
            <a:off x="7596336" y="116632"/>
            <a:ext cx="1368152" cy="726777"/>
          </a:xfrm>
          <a:prstGeom prst="rect">
            <a:avLst/>
          </a:prstGeom>
        </p:spPr>
      </p:pic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56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7491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spc="0">
          <a:solidFill>
            <a:srgbClr val="00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926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517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9138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90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400" b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September 2010</a:t>
            </a:r>
            <a:endParaRPr lang="fr-FR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b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GB"/>
              <a:t>CLEPA Aftermarket Department</a:t>
            </a:r>
            <a:endParaRPr lang="fr-FR"/>
          </a:p>
        </p:txBody>
      </p:sp>
      <p:sp>
        <p:nvSpPr>
          <p:cNvPr id="290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9DD3D44-2E14-4C34-96F8-0AFD541D5559}" type="slidenum">
              <a:rPr lang="fr-FR"/>
              <a:pPr fontAlgn="base">
                <a:spcAft>
                  <a:spcPct val="0"/>
                </a:spcAft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58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9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9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/>
      <p:bldP spid="290819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0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0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3366"/>
          </a:solidFill>
          <a:latin typeface="AvantGarde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66"/>
        </a:buClr>
        <a:buChar char="•"/>
        <a:defRPr sz="2800">
          <a:solidFill>
            <a:srgbClr val="505050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50505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50505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05050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0505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65" r="57543" b="27063"/>
          <a:stretch/>
        </p:blipFill>
        <p:spPr>
          <a:xfrm>
            <a:off x="7596336" y="116632"/>
            <a:ext cx="1368152" cy="726777"/>
          </a:xfrm>
          <a:prstGeom prst="rect">
            <a:avLst/>
          </a:prstGeom>
        </p:spPr>
      </p:pic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56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sp>
        <p:nvSpPr>
          <p:cNvPr id="10" name="Rectangle 9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6488859"/>
            <a:ext cx="82089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BE" sz="105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© 2015 CLEPA. All rights reserved. </a:t>
            </a:r>
            <a:r>
              <a:rPr lang="nl-BE" sz="105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www.clepa.eu</a:t>
            </a:r>
            <a:endParaRPr lang="nl-BE" sz="105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46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5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small" spc="0" baseline="0">
          <a:solidFill>
            <a:srgbClr val="00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67737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70000">
              <a:srgbClr val="006699">
                <a:lumMod val="70000"/>
              </a:srgb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315416"/>
            <a:ext cx="3963173" cy="26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72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b="1" kern="1200" spc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70000">
              <a:srgbClr val="006699">
                <a:lumMod val="70000"/>
              </a:srgb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0" y="2286000"/>
            <a:ext cx="9144000" cy="1143000"/>
          </a:xfrm>
          <a:prstGeom prst="rect">
            <a:avLst/>
          </a:prstGeom>
        </p:spPr>
        <p:txBody>
          <a:bodyPr vert="horz" lIns="360000" tIns="45720" rIns="36000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B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315416"/>
            <a:ext cx="3963173" cy="260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4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spc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6299" y="4306185"/>
            <a:ext cx="8272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altLang="en-US" sz="2400" b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Verdana" pitchFamily="34" charset="0"/>
              </a:rPr>
              <a:t> </a:t>
            </a:r>
            <a:endParaRPr lang="en-GB" dirty="0">
              <a:solidFill>
                <a:srgbClr val="4F81BD">
                  <a:lumMod val="20000"/>
                  <a:lumOff val="8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1894089"/>
            <a:ext cx="90364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ct val="0"/>
              </a:spcBef>
              <a:defRPr/>
            </a:pPr>
            <a:r>
              <a:rPr lang="en-GB" sz="3200" b="1" dirty="0">
                <a:solidFill>
                  <a:srgbClr val="0066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WELCOME TO THE</a:t>
            </a:r>
          </a:p>
          <a:p>
            <a:pPr algn="ctr" defTabSz="685800">
              <a:spcBef>
                <a:spcPct val="0"/>
              </a:spcBef>
              <a:defRPr/>
            </a:pPr>
            <a:endParaRPr lang="en-GB" sz="3200" b="1" dirty="0">
              <a:solidFill>
                <a:srgbClr val="006699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 defTabSz="685800">
              <a:spcBef>
                <a:spcPct val="0"/>
              </a:spcBef>
              <a:defRPr/>
            </a:pPr>
            <a:r>
              <a:rPr lang="en-GB" sz="3200" b="1" dirty="0">
                <a:solidFill>
                  <a:srgbClr val="0066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CLEPA MATERIALS REGULATIONS EVENT</a:t>
            </a:r>
          </a:p>
          <a:p>
            <a:pPr algn="ctr" defTabSz="685800">
              <a:spcBef>
                <a:spcPct val="0"/>
              </a:spcBef>
            </a:pPr>
            <a:endParaRPr lang="fr-BE" sz="3200" b="1" u="sng" dirty="0">
              <a:solidFill>
                <a:srgbClr val="006699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51720" y="5157192"/>
            <a:ext cx="4716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spcBef>
                <a:spcPct val="0"/>
              </a:spcBef>
              <a:defRPr/>
            </a:pPr>
            <a:r>
              <a:rPr lang="en-GB" sz="2400" b="1" u="sng" dirty="0" err="1">
                <a:solidFill>
                  <a:srgbClr val="0066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Filderstadt</a:t>
            </a:r>
            <a:r>
              <a:rPr lang="en-GB" sz="2400" b="1" u="sng" dirty="0">
                <a:solidFill>
                  <a:srgbClr val="0066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</a:t>
            </a:r>
            <a:r>
              <a:rPr lang="en-GB" sz="2400" b="1" u="sng" dirty="0" smtClean="0">
                <a:solidFill>
                  <a:srgbClr val="0066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22</a:t>
            </a:r>
            <a:r>
              <a:rPr lang="en-GB" sz="2400" b="1" u="sng" baseline="30000" dirty="0" smtClean="0">
                <a:solidFill>
                  <a:srgbClr val="0066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nd</a:t>
            </a:r>
            <a:r>
              <a:rPr lang="en-GB" sz="2400" b="1" u="sng" dirty="0" smtClean="0">
                <a:solidFill>
                  <a:srgbClr val="0066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April </a:t>
            </a:r>
            <a:r>
              <a:rPr lang="en-GB" sz="2400" b="1" u="sng" dirty="0">
                <a:solidFill>
                  <a:srgbClr val="0066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2015</a:t>
            </a:r>
            <a:endParaRPr lang="fr-BE" sz="2400" b="1" u="sng" dirty="0">
              <a:solidFill>
                <a:srgbClr val="006699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EF3F9"/>
              </a:clrFrom>
              <a:clrTo>
                <a:srgbClr val="EEF3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17" y="162118"/>
            <a:ext cx="914898" cy="103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4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923928" y="242664"/>
            <a:ext cx="1013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altLang="fr-FR" b="1" dirty="0">
                <a:solidFill>
                  <a:srgbClr val="000000"/>
                </a:solidFill>
              </a:rPr>
              <a:t>AGENDA</a:t>
            </a:r>
            <a:endParaRPr lang="en-GB" altLang="fr-FR" b="1" dirty="0">
              <a:solidFill>
                <a:srgbClr val="000000"/>
              </a:solidFill>
            </a:endParaRPr>
          </a:p>
        </p:txBody>
      </p:sp>
      <p:pic>
        <p:nvPicPr>
          <p:cNvPr id="5" name="Picture 1" descr="image00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EF3F9"/>
              </a:clrFrom>
              <a:clrTo>
                <a:srgbClr val="EEF3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652118" cy="737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475547"/>
              </p:ext>
            </p:extLst>
          </p:nvPr>
        </p:nvGraphicFramePr>
        <p:xfrm>
          <a:off x="1331640" y="764704"/>
          <a:ext cx="6912768" cy="5553558"/>
        </p:xfrm>
        <a:graphic>
          <a:graphicData uri="http://schemas.openxmlformats.org/drawingml/2006/table">
            <a:tbl>
              <a:tblPr firstRow="1" firstCol="1" bandRow="1"/>
              <a:tblGrid>
                <a:gridCol w="4280064"/>
                <a:gridCol w="2632704"/>
              </a:tblGrid>
              <a:tr h="347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Opening and welcome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14" marR="4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LS. Ayral – CLEPA</a:t>
                      </a:r>
                      <a:endParaRPr lang="fr-BE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14" marR="4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Sponsor address 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14" marR="4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J. Walden – iPoint CEO </a:t>
                      </a:r>
                      <a:endParaRPr lang="fr-BE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14" marR="4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76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International Material Data System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IMDS future developments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IMDS Release 10.0 – Releasing process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Latest GADSL developments, process chemicals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Messages from the Automotive Supply Chain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14" marR="4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BE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M. Griffin – JLR</a:t>
                      </a:r>
                      <a:endParaRPr lang="fr-BE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P. Müller – HP </a:t>
                      </a:r>
                      <a:endParaRPr lang="fr-BE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K. Oldenburg – Nazaruk – BMW</a:t>
                      </a:r>
                      <a:endParaRPr lang="fr-BE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H. Fischer – 3M, D. Eggeling – HUF</a:t>
                      </a:r>
                      <a:endParaRPr lang="fr-BE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BE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14" marR="4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5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End of Life Vehicle Regulations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EU ELV status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Market Surveillance in the EU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ELV in various countries 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14" marR="4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BE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R. Hoock – BMW</a:t>
                      </a:r>
                      <a:endParaRPr lang="fr-BE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J. Schmid – German authorities </a:t>
                      </a:r>
                      <a:endParaRPr lang="fr-BE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Y. Shimizu – DENSO</a:t>
                      </a:r>
                      <a:endParaRPr lang="fr-BE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14" marR="4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5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Other Materials Regulations 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Latest development on REACH 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Biocidal Product Regulation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14" marR="4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BE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T. Unger – HYUNDAI</a:t>
                      </a:r>
                      <a:endParaRPr lang="fr-BE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J. Swindell – JLR</a:t>
                      </a:r>
                      <a:endParaRPr lang="fr-BE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BE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14" marR="4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51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Suppliers activities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AIAG activities 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 Supplier Alliance – IMDS Data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Use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5190" algn="l"/>
                        </a:tabLst>
                      </a:pPr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IMDS Change Management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5190" algn="l"/>
                        </a:tabLs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IMDS Change Management and MMDS data process     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14" marR="4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B. Baney – DELPHI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S. </a:t>
                      </a:r>
                      <a:r>
                        <a:rPr lang="en-GB" sz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Assmann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– BOSCH </a:t>
                      </a:r>
                      <a:endParaRPr lang="fr-BE" sz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BE" sz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fr-BE" sz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A. </a:t>
                      </a:r>
                      <a:r>
                        <a:rPr lang="en-GB" sz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Gruetzner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OPEL</a:t>
                      </a:r>
                      <a:endParaRPr lang="fr-BE" sz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S. Dully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CONTINENTAL</a:t>
                      </a:r>
                      <a:endParaRPr lang="fr-BE" sz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 Dues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LEAR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BE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14" marR="4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9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u="sng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Conclusions </a:t>
                      </a:r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and next meetings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14" marR="4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LS. Ayral – CLEPA </a:t>
                      </a:r>
                      <a:endParaRPr lang="fr-B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14" marR="4761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86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apter Slide - D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apter Slide - Pho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Slide - Blank">
  <a:themeElements>
    <a:clrScheme name="CLEPA Colors">
      <a:dk1>
        <a:srgbClr val="67737A"/>
      </a:dk1>
      <a:lt1>
        <a:sysClr val="window" lastClr="FFFFFF"/>
      </a:lt1>
      <a:dk2>
        <a:srgbClr val="67737A"/>
      </a:dk2>
      <a:lt2>
        <a:srgbClr val="EEECE1"/>
      </a:lt2>
      <a:accent1>
        <a:srgbClr val="DBE5F1"/>
      </a:accent1>
      <a:accent2>
        <a:srgbClr val="B8CCE4"/>
      </a:accent2>
      <a:accent3>
        <a:srgbClr val="95B3D7"/>
      </a:accent3>
      <a:accent4>
        <a:srgbClr val="366092"/>
      </a:accent4>
      <a:accent5>
        <a:srgbClr val="244061"/>
      </a:accent5>
      <a:accent6>
        <a:srgbClr val="002060"/>
      </a:accent6>
      <a:hlink>
        <a:srgbClr val="00578E"/>
      </a:hlink>
      <a:folHlink>
        <a:srgbClr val="0057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ank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vantGarde"/>
        <a:ea typeface="ＭＳ Ｐゴシック"/>
        <a:cs typeface=""/>
      </a:majorFont>
      <a:minorFont>
        <a:latin typeface="RotisSemiSan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747474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rgbClr val="747474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Default Slide">
  <a:themeElements>
    <a:clrScheme name="CLEPA Colors">
      <a:dk1>
        <a:srgbClr val="67737A"/>
      </a:dk1>
      <a:lt1>
        <a:sysClr val="window" lastClr="FFFFFF"/>
      </a:lt1>
      <a:dk2>
        <a:srgbClr val="67737A"/>
      </a:dk2>
      <a:lt2>
        <a:srgbClr val="EEECE1"/>
      </a:lt2>
      <a:accent1>
        <a:srgbClr val="DBE5F1"/>
      </a:accent1>
      <a:accent2>
        <a:srgbClr val="B8CCE4"/>
      </a:accent2>
      <a:accent3>
        <a:srgbClr val="95B3D7"/>
      </a:accent3>
      <a:accent4>
        <a:srgbClr val="366092"/>
      </a:accent4>
      <a:accent5>
        <a:srgbClr val="244061"/>
      </a:accent5>
      <a:accent6>
        <a:srgbClr val="002060"/>
      </a:accent6>
      <a:hlink>
        <a:srgbClr val="00578E"/>
      </a:hlink>
      <a:folHlink>
        <a:srgbClr val="0057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Chapter Slide - D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Chapter Slide - D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clepa</Template>
  <TotalTime>21926</TotalTime>
  <Words>114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</vt:i4>
      </vt:variant>
    </vt:vector>
  </HeadingPairs>
  <TitlesOfParts>
    <vt:vector size="18" baseType="lpstr">
      <vt:lpstr>ＭＳ Ｐゴシック</vt:lpstr>
      <vt:lpstr>ＭＳ Ｐゴシック</vt:lpstr>
      <vt:lpstr>Arial</vt:lpstr>
      <vt:lpstr>AvantGarde</vt:lpstr>
      <vt:lpstr>Calibri</vt:lpstr>
      <vt:lpstr>RotisSemiSans</vt:lpstr>
      <vt:lpstr>Times New Roman</vt:lpstr>
      <vt:lpstr>Verdana</vt:lpstr>
      <vt:lpstr>Chapter Slide - Dark</vt:lpstr>
      <vt:lpstr>Chapter Slide - Photo</vt:lpstr>
      <vt:lpstr>Default Slide - Blank</vt:lpstr>
      <vt:lpstr>Blank Slide</vt:lpstr>
      <vt:lpstr>6_Nouvelle présentation</vt:lpstr>
      <vt:lpstr>1_Default Slide</vt:lpstr>
      <vt:lpstr>1_Chapter Slide - Dark</vt:lpstr>
      <vt:lpstr>2_Chapter Slide - Dark</vt:lpstr>
      <vt:lpstr>PowerPoint Presentation</vt:lpstr>
      <vt:lpstr>PowerPoint Presentation</vt:lpstr>
    </vt:vector>
  </TitlesOfParts>
  <Company>CLEPA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LMD Roadmap</dc:title>
  <dc:creator>sdeix</dc:creator>
  <cp:lastModifiedBy>Louis-Sylvain Ayral</cp:lastModifiedBy>
  <cp:revision>390</cp:revision>
  <cp:lastPrinted>2015-04-16T12:54:26Z</cp:lastPrinted>
  <dcterms:created xsi:type="dcterms:W3CDTF">2013-09-27T08:35:26Z</dcterms:created>
  <dcterms:modified xsi:type="dcterms:W3CDTF">2015-04-20T13:53:01Z</dcterms:modified>
</cp:coreProperties>
</file>