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258" r:id="rId5"/>
    <p:sldId id="261" r:id="rId6"/>
    <p:sldId id="260" r:id="rId7"/>
    <p:sldId id="276" r:id="rId8"/>
    <p:sldId id="274" r:id="rId9"/>
    <p:sldId id="265" r:id="rId10"/>
    <p:sldId id="279" r:id="rId11"/>
    <p:sldId id="280" r:id="rId12"/>
    <p:sldId id="28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D9"/>
    <a:srgbClr val="E2D5BE"/>
    <a:srgbClr val="525252"/>
    <a:srgbClr val="005A2B"/>
    <a:srgbClr val="9E1B32"/>
    <a:srgbClr val="D8DDE0"/>
    <a:srgbClr val="E4DBC6"/>
    <a:srgbClr val="C4C4C4"/>
    <a:srgbClr val="8C8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628" autoAdjust="0"/>
  </p:normalViewPr>
  <p:slideViewPr>
    <p:cSldViewPr snapToGrid="0" showGuides="1">
      <p:cViewPr>
        <p:scale>
          <a:sx n="90" d="100"/>
          <a:sy n="90" d="100"/>
        </p:scale>
        <p:origin x="-72" y="-822"/>
      </p:cViewPr>
      <p:guideLst>
        <p:guide orient="horz" pos="658"/>
        <p:guide orient="horz" pos="1747"/>
        <p:guide orient="horz" pos="1837"/>
        <p:guide orient="horz" pos="2926"/>
        <p:guide orient="horz" pos="3034"/>
        <p:guide pos="2835"/>
        <p:guide pos="2925"/>
        <p:guide pos="141"/>
        <p:guide pos="1441"/>
        <p:guide pos="1529"/>
        <p:guide pos="4227"/>
        <p:guide pos="4317"/>
        <p:guide pos="5619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9831F-C8BF-4C81-9259-DC456B4501DA}" type="datetimeFigureOut">
              <a:rPr lang="en-GB" smtClean="0"/>
              <a:t>17/04/2015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DA5E9-8E0A-471F-B141-C0F2518D2D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28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A5E9-8E0A-471F-B141-C0F2518D2DB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81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A5E9-8E0A-471F-B141-C0F2518D2DB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38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A5E9-8E0A-471F-B141-C0F2518D2DB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38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A5E9-8E0A-471F-B141-C0F2518D2DB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81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A5E9-8E0A-471F-B141-C0F2518D2DB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382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A5E9-8E0A-471F-B141-C0F2518D2DB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38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A5E9-8E0A-471F-B141-C0F2518D2DB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38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837" y="3615537"/>
            <a:ext cx="8696325" cy="341986"/>
          </a:xfrm>
        </p:spPr>
        <p:txBody>
          <a:bodyPr/>
          <a:lstStyle>
            <a:lvl1pPr marL="0" indent="0">
              <a:buNone/>
              <a:defRPr sz="2000" b="1" i="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837" y="3916081"/>
            <a:ext cx="8696325" cy="285129"/>
          </a:xfrm>
        </p:spPr>
        <p:txBody>
          <a:bodyPr/>
          <a:lstStyle>
            <a:lvl1pPr marL="176213" indent="-176213" algn="l">
              <a:buFont typeface="Arial" panose="020B0604020202020204" pitchFamily="34" charset="0"/>
              <a:buChar char="–"/>
              <a:defRPr sz="1600" cap="all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3838" y="4470259"/>
            <a:ext cx="2203450" cy="599173"/>
          </a:xfrm>
        </p:spPr>
        <p:txBody>
          <a:bodyPr/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820738"/>
            <a:ext cx="9144000" cy="2635250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23" y="210089"/>
            <a:ext cx="1621540" cy="4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6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smtClean="0"/>
              <a:t>RUNNING TITLE ARIAL16PT BOLD (EDIT IN SLIDE FOOTER)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A706-D19D-4C79-97F9-BC489483F7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15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smtClean="0"/>
              <a:t>RUNNING TITLE ARIAL16PT BOLD (EDIT IN SLIDE FOOTER)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A706-D19D-4C79-97F9-BC489483F7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99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9" y="985050"/>
            <a:ext cx="2909886" cy="1281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="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0" y="1010529"/>
            <a:ext cx="2746848" cy="1257300"/>
          </a:xfrm>
        </p:spPr>
        <p:txBody>
          <a:bodyPr>
            <a:noAutofit/>
          </a:bodyPr>
          <a:lstStyle>
            <a:lvl1pPr>
              <a:lnSpc>
                <a:spcPts val="1300"/>
              </a:lnSpc>
              <a:spcBef>
                <a:spcPts val="0"/>
              </a:spcBef>
              <a:tabLst>
                <a:tab pos="292100" algn="l"/>
              </a:tabLst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700"/>
              </a:spcAft>
              <a:buNone/>
              <a:tabLst>
                <a:tab pos="292100" algn="l"/>
              </a:tabLst>
              <a:defRPr sz="1200">
                <a:solidFill>
                  <a:schemeClr val="tx1"/>
                </a:solidFill>
              </a:defRPr>
            </a:lvl2pPr>
            <a:lvl3pPr>
              <a:lnSpc>
                <a:spcPts val="1300"/>
              </a:lnSpc>
              <a:spcBef>
                <a:spcPts val="700"/>
              </a:spcBef>
              <a:defRPr sz="1200"/>
            </a:lvl3pPr>
            <a:lvl4pPr>
              <a:lnSpc>
                <a:spcPts val="1300"/>
              </a:lnSpc>
              <a:spcBef>
                <a:spcPts val="700"/>
              </a:spcBef>
              <a:defRPr sz="1200"/>
            </a:lvl4pPr>
            <a:lvl5pPr>
              <a:lnSpc>
                <a:spcPts val="1300"/>
              </a:lnSpc>
              <a:spcBef>
                <a:spcPts val="7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54A706-D19D-4C79-97F9-BC489483F7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18697" y="1010528"/>
            <a:ext cx="2305455" cy="13802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700"/>
              </a:spcBef>
            </a:pPr>
            <a:r>
              <a:rPr lang="en-GB" sz="1200" b="1" dirty="0" smtClean="0">
                <a:solidFill>
                  <a:schemeClr val="tx1"/>
                </a:solidFill>
              </a:rPr>
              <a:t>Jaguar Land Rover</a:t>
            </a:r>
            <a:r>
              <a:rPr lang="en-GB" sz="1200" dirty="0" smtClean="0">
                <a:solidFill>
                  <a:schemeClr val="tx1"/>
                </a:solidFill>
              </a:rPr>
              <a:t/>
            </a:r>
            <a:br>
              <a:rPr lang="en-GB" sz="12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W/1/26 Abbey Road, Whitley</a:t>
            </a:r>
            <a:br>
              <a:rPr lang="en-GB" sz="12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Coventry CV3 4LF, UK</a:t>
            </a:r>
          </a:p>
          <a:p>
            <a:pPr>
              <a:lnSpc>
                <a:spcPts val="1300"/>
              </a:lnSpc>
              <a:spcBef>
                <a:spcPts val="700"/>
              </a:spcBef>
            </a:pPr>
            <a:r>
              <a:rPr lang="en-GB" sz="1200" dirty="0" smtClean="0">
                <a:solidFill>
                  <a:schemeClr val="tx1"/>
                </a:solidFill>
              </a:rPr>
              <a:t>jaguarland</a:t>
            </a:r>
            <a:r>
              <a:rPr lang="en-GB" sz="1200" baseline="0" dirty="0" smtClean="0">
                <a:solidFill>
                  <a:schemeClr val="tx1"/>
                </a:solidFill>
              </a:rPr>
              <a:t>rover.com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143250" y="2362202"/>
            <a:ext cx="2746848" cy="1257300"/>
          </a:xfrm>
        </p:spPr>
        <p:txBody>
          <a:bodyPr>
            <a:noAutofit/>
          </a:bodyPr>
          <a:lstStyle>
            <a:lvl1pPr>
              <a:lnSpc>
                <a:spcPts val="1300"/>
              </a:lnSpc>
              <a:spcBef>
                <a:spcPts val="0"/>
              </a:spcBef>
              <a:tabLst>
                <a:tab pos="292100" algn="l"/>
              </a:tabLst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700"/>
              </a:spcAft>
              <a:buNone/>
              <a:tabLst>
                <a:tab pos="292100" algn="l"/>
              </a:tabLst>
              <a:defRPr sz="1200">
                <a:solidFill>
                  <a:schemeClr val="tx1"/>
                </a:solidFill>
              </a:defRPr>
            </a:lvl2pPr>
            <a:lvl3pPr>
              <a:lnSpc>
                <a:spcPts val="1300"/>
              </a:lnSpc>
              <a:spcBef>
                <a:spcPts val="700"/>
              </a:spcBef>
              <a:defRPr sz="1200"/>
            </a:lvl3pPr>
            <a:lvl4pPr>
              <a:lnSpc>
                <a:spcPts val="1300"/>
              </a:lnSpc>
              <a:spcBef>
                <a:spcPts val="700"/>
              </a:spcBef>
              <a:defRPr sz="1200"/>
            </a:lvl4pPr>
            <a:lvl5pPr>
              <a:lnSpc>
                <a:spcPts val="1300"/>
              </a:lnSpc>
              <a:spcBef>
                <a:spcPts val="700"/>
              </a:spcBef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385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836" y="209551"/>
            <a:ext cx="6629401" cy="29519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RUNNING TITLE ARIAL16PT BOLD (EDIT IN SLIDE FOOTER)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54A706-D19D-4C79-97F9-BC489483F7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32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8" y="3994098"/>
            <a:ext cx="6629400" cy="650927"/>
          </a:xfrm>
        </p:spPr>
        <p:txBody>
          <a:bodyPr anchor="t"/>
          <a:lstStyle>
            <a:lvl1pPr marL="222250" indent="-222250" algn="l">
              <a:lnSpc>
                <a:spcPts val="2000"/>
              </a:lnSpc>
              <a:defRPr sz="1800" b="0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837" y="3682204"/>
            <a:ext cx="6629402" cy="304579"/>
          </a:xfrm>
        </p:spPr>
        <p:txBody>
          <a:bodyPr/>
          <a:lstStyle>
            <a:lvl1pPr>
              <a:defRPr sz="1800"/>
            </a:lvl1pPr>
          </a:lstStyle>
          <a:p>
            <a:r>
              <a:rPr lang="en-GB" smtClean="0"/>
              <a:t>RUNNING TITLE ARIAL16PT BOLD (EDIT IN SLIDE FOOTER)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A706-D19D-4C79-97F9-BC489483F7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35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1044575"/>
            <a:ext cx="4271962" cy="360045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smtClean="0"/>
              <a:t>RUNNING TITLE ARIAL16PT BOLD (EDIT IN SLIDE FOOTER)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A706-D19D-4C79-97F9-BC489483F7E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43438" y="1044575"/>
            <a:ext cx="4276725" cy="3600450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19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1044575"/>
            <a:ext cx="4271962" cy="360045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smtClean="0"/>
              <a:t>RUNNING TITLE ARIAL16PT BOLD (EDIT IN SLIDE FOOTER)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A706-D19D-4C79-97F9-BC489483F7E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43438" y="1044575"/>
            <a:ext cx="2066925" cy="1728788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53238" y="1044575"/>
            <a:ext cx="2066925" cy="1728788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43438" y="2916238"/>
            <a:ext cx="2066925" cy="1728788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853238" y="2916238"/>
            <a:ext cx="2066925" cy="1728788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1044575"/>
            <a:ext cx="2063750" cy="360045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smtClean="0"/>
              <a:t>RUNNING TITLE ARIAL16PT BOLD (EDIT IN SLIDE FOOTER)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A706-D19D-4C79-97F9-BC489483F7E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427288" y="1044575"/>
            <a:ext cx="6492875" cy="3600450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58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820738"/>
            <a:ext cx="9144000" cy="4322761"/>
          </a:xfr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180975" indent="-180975">
              <a:buFont typeface="Arial" panose="020B0604020202020204" pitchFamily="34" charset="0"/>
              <a:buChar char="–"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38" y="2718600"/>
            <a:ext cx="4276725" cy="1446206"/>
          </a:xfrm>
        </p:spPr>
        <p:txBody>
          <a:bodyPr>
            <a:noAutofit/>
          </a:bodyPr>
          <a:lstStyle>
            <a:lvl1pPr>
              <a:lnSpc>
                <a:spcPts val="1800"/>
              </a:lnSpc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RUNNING TITLE ARIAL16PT BOLD (EDIT IN SLIDE FOOTER)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4A706-D19D-4C79-97F9-BC489483F7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3837" y="4167188"/>
            <a:ext cx="4276725" cy="477837"/>
          </a:xfrm>
        </p:spPr>
        <p:txBody>
          <a:bodyPr/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23" y="210089"/>
            <a:ext cx="1621540" cy="4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7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180975" indent="-180975">
              <a:buFont typeface="Arial" panose="020B0604020202020204" pitchFamily="34" charset="0"/>
              <a:buChar char="–"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238" y="1044575"/>
            <a:ext cx="2066924" cy="360045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RUNNING TITLE ARIAL16PT BOLD (EDIT IN SLIDE FOOTER)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54A706-D19D-4C79-97F9-BC489483F7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3838" y="4645025"/>
            <a:ext cx="6486525" cy="284163"/>
          </a:xfrm>
        </p:spPr>
        <p:txBody>
          <a:bodyPr/>
          <a:lstStyle>
            <a:lvl1pPr>
              <a:defRPr sz="8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98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1044575"/>
            <a:ext cx="4271962" cy="360045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smtClean="0"/>
              <a:t>RUNNING TITLE ARIAL16PT BOLD (EDIT IN SLIDE FOOTER)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A706-D19D-4C79-97F9-BC489483F7E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643438" y="1044575"/>
            <a:ext cx="4276725" cy="36004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43438" y="4645025"/>
            <a:ext cx="4276725" cy="284163"/>
          </a:xfrm>
        </p:spPr>
        <p:txBody>
          <a:bodyPr/>
          <a:lstStyle>
            <a:lvl1pPr>
              <a:defRPr sz="8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63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838" y="465207"/>
            <a:ext cx="6629400" cy="3116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838" y="1044575"/>
            <a:ext cx="6486526" cy="3600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836" y="209553"/>
            <a:ext cx="6629401" cy="27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RUNNING TITLE ARIAL16PT BOLD (EDIT IN SLIDE FOOTER)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2493" y="4645025"/>
            <a:ext cx="397669" cy="39608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C554A706-D19D-4C79-97F9-BC489483F7E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23" y="210089"/>
            <a:ext cx="1621540" cy="40233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23838" y="820738"/>
            <a:ext cx="869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0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9" r:id="rId6"/>
    <p:sldLayoutId id="2147483657" r:id="rId7"/>
    <p:sldLayoutId id="2147483661" r:id="rId8"/>
    <p:sldLayoutId id="2147483662" r:id="rId9"/>
    <p:sldLayoutId id="2147483654" r:id="rId10"/>
    <p:sldLayoutId id="2147483655" r:id="rId11"/>
    <p:sldLayoutId id="2147483663" r:id="rId12"/>
  </p:sldLayoutIdLst>
  <p:hf hdr="0" dt="0"/>
  <p:txStyles>
    <p:titleStyle>
      <a:lvl1pPr marL="180975" indent="-180975" algn="l" defTabSz="914400" rtl="0" eaLnBrk="1" latinLnBrk="0" hangingPunct="1">
        <a:spcBef>
          <a:spcPct val="0"/>
        </a:spcBef>
        <a:buFont typeface="Arial" panose="020B0604020202020204" pitchFamily="34" charset="0"/>
        <a:buChar char="–"/>
        <a:defRPr sz="1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61925" indent="-161925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914400" rtl="0" eaLnBrk="1" latinLnBrk="0" hangingPunct="1">
        <a:spcBef>
          <a:spcPts val="3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85825" indent="-161925" algn="l" defTabSz="914400" rtl="0" eaLnBrk="1" latinLnBrk="0" hangingPunct="1">
        <a:spcBef>
          <a:spcPts val="3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23975" indent="-180975" algn="l" defTabSz="914400" rtl="0" eaLnBrk="1" latinLnBrk="0" hangingPunct="1">
        <a:spcBef>
          <a:spcPts val="3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IMDS Steering committee address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CLEPA materials regulation event 2015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Matthew Griffin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Materials Engineering</a:t>
            </a:r>
          </a:p>
          <a:p>
            <a:r>
              <a:rPr lang="en-GB" dirty="0" smtClean="0"/>
              <a:t>22 April 2015</a:t>
            </a:r>
            <a:endParaRPr lang="en-GB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04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we do and 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Ownership</a:t>
            </a:r>
            <a:endParaRPr lang="en-GB" b="1" dirty="0"/>
          </a:p>
          <a:p>
            <a:pPr lvl="1">
              <a:lnSpc>
                <a:spcPct val="50000"/>
              </a:lnSpc>
              <a:spcBef>
                <a:spcPts val="1200"/>
              </a:spcBef>
            </a:pPr>
            <a:r>
              <a:rPr lang="en-GB" dirty="0" smtClean="0"/>
              <a:t>You cannot copy a material MDS</a:t>
            </a:r>
          </a:p>
          <a:p>
            <a:pPr lvl="1">
              <a:lnSpc>
                <a:spcPct val="50000"/>
              </a:lnSpc>
              <a:spcBef>
                <a:spcPts val="1200"/>
              </a:spcBef>
            </a:pPr>
            <a:r>
              <a:rPr lang="en-GB" dirty="0" smtClean="0"/>
              <a:t>All materials are referenced</a:t>
            </a:r>
            <a:endParaRPr lang="en-GB" dirty="0"/>
          </a:p>
          <a:p>
            <a:r>
              <a:rPr lang="en-GB" b="1" dirty="0" smtClean="0"/>
              <a:t>Speed</a:t>
            </a:r>
            <a:endParaRPr lang="en-GB" b="1" dirty="0"/>
          </a:p>
          <a:p>
            <a:pPr lvl="1">
              <a:lnSpc>
                <a:spcPct val="50000"/>
              </a:lnSpc>
              <a:spcBef>
                <a:spcPts val="1200"/>
              </a:spcBef>
            </a:pPr>
            <a:r>
              <a:rPr lang="en-GB" dirty="0" smtClean="0"/>
              <a:t>Faster MDS updates</a:t>
            </a:r>
            <a:endParaRPr lang="en-GB" dirty="0"/>
          </a:p>
          <a:p>
            <a:pPr lvl="1">
              <a:lnSpc>
                <a:spcPct val="50000"/>
              </a:lnSpc>
              <a:spcBef>
                <a:spcPts val="1200"/>
              </a:spcBef>
            </a:pPr>
            <a:r>
              <a:rPr lang="en-GB" dirty="0" smtClean="0"/>
              <a:t>Easily pass on updated information (new versions)</a:t>
            </a:r>
          </a:p>
          <a:p>
            <a:r>
              <a:rPr lang="en-GB" b="1" dirty="0" smtClean="0"/>
              <a:t>Security &amp; Information</a:t>
            </a:r>
            <a:endParaRPr lang="en-GB" b="1" dirty="0"/>
          </a:p>
          <a:p>
            <a:pPr lvl="1">
              <a:lnSpc>
                <a:spcPct val="50000"/>
              </a:lnSpc>
              <a:spcBef>
                <a:spcPts val="1200"/>
              </a:spcBef>
            </a:pPr>
            <a:r>
              <a:rPr lang="en-GB" dirty="0" smtClean="0"/>
              <a:t>Restrict internal visibility of confidential data</a:t>
            </a:r>
            <a:endParaRPr lang="en-GB" dirty="0"/>
          </a:p>
          <a:p>
            <a:pPr lvl="1">
              <a:lnSpc>
                <a:spcPct val="50000"/>
              </a:lnSpc>
              <a:spcBef>
                <a:spcPts val="1200"/>
              </a:spcBef>
            </a:pPr>
            <a:r>
              <a:rPr lang="en-GB" dirty="0" smtClean="0"/>
              <a:t>Error flagging if GADSL substances are confidential</a:t>
            </a:r>
            <a:endParaRPr lang="en-GB" dirty="0"/>
          </a:p>
          <a:p>
            <a:r>
              <a:rPr lang="en-GB" b="1" dirty="0" smtClean="0"/>
              <a:t>Responsibility</a:t>
            </a:r>
            <a:endParaRPr lang="en-GB" b="1" dirty="0"/>
          </a:p>
          <a:p>
            <a:pPr lvl="1">
              <a:lnSpc>
                <a:spcPct val="50000"/>
              </a:lnSpc>
              <a:spcBef>
                <a:spcPts val="1200"/>
              </a:spcBef>
            </a:pPr>
            <a:r>
              <a:rPr lang="en-GB" dirty="0" smtClean="0"/>
              <a:t>Warnings </a:t>
            </a:r>
            <a:r>
              <a:rPr lang="en-GB" dirty="0" smtClean="0"/>
              <a:t>become </a:t>
            </a:r>
            <a:r>
              <a:rPr lang="en-GB" dirty="0" smtClean="0"/>
              <a:t>errors for materials you created</a:t>
            </a:r>
            <a:endParaRPr lang="en-GB" dirty="0"/>
          </a:p>
          <a:p>
            <a:pPr lvl="1">
              <a:lnSpc>
                <a:spcPct val="50000"/>
              </a:lnSpc>
              <a:spcBef>
                <a:spcPts val="1200"/>
              </a:spcBef>
            </a:pPr>
            <a:r>
              <a:rPr lang="en-GB" dirty="0" smtClean="0"/>
              <a:t>Must be corrected by owner before sending</a:t>
            </a:r>
            <a:endParaRPr lang="en-GB" dirty="0"/>
          </a:p>
          <a:p>
            <a:pPr marL="0" lvl="1" indent="0">
              <a:lnSpc>
                <a:spcPct val="50000"/>
              </a:lnSpc>
              <a:spcBef>
                <a:spcPts val="1200"/>
              </a:spcBef>
              <a:buNone/>
            </a:pPr>
            <a:endParaRPr lang="en-GB" dirty="0"/>
          </a:p>
          <a:p>
            <a:pPr marL="0" lvl="1" indent="0">
              <a:lnSpc>
                <a:spcPct val="50000"/>
              </a:lnSpc>
              <a:spcBef>
                <a:spcPts val="1200"/>
              </a:spcBef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Release 9.0 recap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A706-D19D-4C79-97F9-BC489483F7E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Picture Placeholder 7" descr="Ownership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" b="4669"/>
          <a:stretch>
            <a:fillRect/>
          </a:stretch>
        </p:blipFill>
        <p:spPr/>
      </p:pic>
      <p:pic>
        <p:nvPicPr>
          <p:cNvPr id="10" name="Picture Placeholder 9" descr="speed-run1.jpg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r="5165"/>
          <a:stretch>
            <a:fillRect/>
          </a:stretch>
        </p:blipFill>
        <p:spPr/>
      </p:pic>
      <p:pic>
        <p:nvPicPr>
          <p:cNvPr id="12" name="Picture Placeholder 11" descr="iso_27001_information_security_jas.jpg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r="20862"/>
          <a:stretch>
            <a:fillRect/>
          </a:stretch>
        </p:blipFill>
        <p:spPr/>
      </p:pic>
      <p:pic>
        <p:nvPicPr>
          <p:cNvPr id="14" name="Picture Placeholder 13" descr="responsibility.jpg"/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r="2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46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ubstitution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REACH legislation will increase the need to update material content or substitute materials.</a:t>
            </a:r>
          </a:p>
          <a:p>
            <a:r>
              <a:rPr lang="en-GB" dirty="0" smtClean="0"/>
              <a:t>Phthalates and flame retardants are being substituted by material suppliers.</a:t>
            </a:r>
          </a:p>
          <a:p>
            <a:pPr lvl="1"/>
            <a:r>
              <a:rPr lang="en-GB" dirty="0" smtClean="0"/>
              <a:t>Lots of MDSs are being updated</a:t>
            </a:r>
          </a:p>
          <a:p>
            <a:pPr lvl="1"/>
            <a:r>
              <a:rPr lang="en-GB" dirty="0" smtClean="0"/>
              <a:t>IMDS Release 9.0 provides the tools to pass this updated up the supply chain quickly.</a:t>
            </a:r>
          </a:p>
          <a:p>
            <a:pPr lvl="1"/>
            <a:r>
              <a:rPr lang="en-GB" dirty="0" smtClean="0"/>
              <a:t>Updates are not getting passed to the OEM.</a:t>
            </a:r>
          </a:p>
          <a:p>
            <a:pPr lvl="1"/>
            <a:endParaRPr lang="en-GB" dirty="0"/>
          </a:p>
          <a:p>
            <a:pPr marL="0" lvl="1" indent="0">
              <a:buNone/>
            </a:pPr>
            <a:r>
              <a:rPr lang="en-GB" b="1" dirty="0" smtClean="0"/>
              <a:t>OEMs NEED TO KNOW THE ACCURATE COMPOSITION OF THE MATERIAL AS QUICKLY AS POSSIBLE.</a:t>
            </a:r>
            <a:endParaRPr lang="en-GB" b="1" dirty="0"/>
          </a:p>
          <a:p>
            <a:pPr marL="0" lvl="1" indent="0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reach sunset dates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A706-D19D-4C79-97F9-BC489483F7EF}" type="slidenum">
              <a:rPr lang="en-GB" smtClean="0"/>
              <a:t>3</a:t>
            </a:fld>
            <a:endParaRPr lang="en-GB" dirty="0"/>
          </a:p>
        </p:txBody>
      </p:sp>
      <p:pic>
        <p:nvPicPr>
          <p:cNvPr id="8" name="Picture Placeholder 7" descr="david_beckham_1010193c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r="128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722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8" presetClass="emph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need for solid foundations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Like building a house, building robust IMDS information requires solid foundations.</a:t>
            </a:r>
          </a:p>
          <a:p>
            <a:pPr lvl="1"/>
            <a:r>
              <a:rPr lang="en-GB" dirty="0" smtClean="0"/>
              <a:t>Accurate declaration of GADSL substances</a:t>
            </a:r>
          </a:p>
          <a:p>
            <a:pPr lvl="1"/>
            <a:r>
              <a:rPr lang="en-GB" dirty="0" smtClean="0"/>
              <a:t>Minimal use of jokers</a:t>
            </a:r>
          </a:p>
          <a:p>
            <a:pPr lvl="1"/>
            <a:r>
              <a:rPr lang="en-GB" dirty="0" smtClean="0"/>
              <a:t>Single substance materials are not very common!</a:t>
            </a:r>
          </a:p>
          <a:p>
            <a:pPr lvl="1"/>
            <a:r>
              <a:rPr lang="en-GB" dirty="0" smtClean="0"/>
              <a:t>Correct material category</a:t>
            </a:r>
          </a:p>
          <a:p>
            <a:pPr lvl="1"/>
            <a:r>
              <a:rPr lang="en-GB" dirty="0" smtClean="0"/>
              <a:t>Accurate material name</a:t>
            </a:r>
          </a:p>
          <a:p>
            <a:pPr lvl="1"/>
            <a:r>
              <a:rPr lang="en-GB" dirty="0" smtClean="0"/>
              <a:t>Constructed by Material Producer</a:t>
            </a:r>
          </a:p>
          <a:p>
            <a:pPr lvl="1"/>
            <a:endParaRPr lang="en-GB" dirty="0"/>
          </a:p>
          <a:p>
            <a:pPr marL="0" lvl="1" indent="0">
              <a:buNone/>
            </a:pPr>
            <a:r>
              <a:rPr lang="en-GB" b="1" dirty="0" smtClean="0"/>
              <a:t>The goal – a single MDS ID / Version for each material we use – Accepted by ALL.</a:t>
            </a:r>
          </a:p>
          <a:p>
            <a:pPr marL="0" lvl="1" indent="0">
              <a:buNone/>
            </a:pPr>
            <a:r>
              <a:rPr lang="en-GB" b="1" dirty="0" smtClean="0"/>
              <a:t>Duplicating materials needs cease.</a:t>
            </a:r>
          </a:p>
          <a:p>
            <a:pPr marL="0" lvl="1" indent="0">
              <a:buNone/>
            </a:pPr>
            <a:r>
              <a:rPr lang="en-GB" b="1" dirty="0" smtClean="0"/>
              <a:t>Circulating duplicated materials need to cease.</a:t>
            </a:r>
            <a:endParaRPr lang="en-GB" b="1" dirty="0"/>
          </a:p>
          <a:p>
            <a:pPr marL="0" lvl="1" indent="0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IMDS Material Information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A706-D19D-4C79-97F9-BC489483F7EF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0" r="19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75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8" presetClass="emph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960"/>
                            </p:stCondLst>
                            <p:childTnLst>
                              <p:par>
                                <p:cTn id="77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360"/>
                            </p:stCondLst>
                            <p:childTnLst>
                              <p:par>
                                <p:cTn id="80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doing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MMDS Quality</a:t>
            </a:r>
            <a:endParaRPr lang="en-GB" b="1" dirty="0"/>
          </a:p>
          <a:p>
            <a:pPr lvl="1">
              <a:lnSpc>
                <a:spcPct val="50000"/>
              </a:lnSpc>
              <a:spcBef>
                <a:spcPts val="1200"/>
              </a:spcBef>
            </a:pPr>
            <a:r>
              <a:rPr lang="en-GB" dirty="0" smtClean="0"/>
              <a:t>Published Materials Errors</a:t>
            </a:r>
          </a:p>
          <a:p>
            <a:pPr lvl="1">
              <a:lnSpc>
                <a:spcPct val="50000"/>
              </a:lnSpc>
              <a:spcBef>
                <a:spcPts val="1200"/>
              </a:spcBef>
            </a:pPr>
            <a:r>
              <a:rPr lang="en-GB" dirty="0" smtClean="0"/>
              <a:t>New “Publisher Role”</a:t>
            </a:r>
          </a:p>
          <a:p>
            <a:pPr lvl="1">
              <a:lnSpc>
                <a:spcPct val="50000"/>
              </a:lnSpc>
              <a:spcBef>
                <a:spcPts val="1200"/>
              </a:spcBef>
            </a:pPr>
            <a:r>
              <a:rPr lang="en-GB" dirty="0" smtClean="0"/>
              <a:t>Single substance materials</a:t>
            </a:r>
            <a:endParaRPr lang="en-GB" dirty="0"/>
          </a:p>
          <a:p>
            <a:r>
              <a:rPr lang="en-GB" b="1" dirty="0" smtClean="0"/>
              <a:t>Standardisation</a:t>
            </a:r>
            <a:endParaRPr lang="en-GB" b="1" dirty="0"/>
          </a:p>
          <a:p>
            <a:pPr lvl="1">
              <a:lnSpc>
                <a:spcPct val="50000"/>
              </a:lnSpc>
              <a:spcBef>
                <a:spcPts val="1200"/>
              </a:spcBef>
            </a:pPr>
            <a:r>
              <a:rPr lang="en-GB" dirty="0" smtClean="0"/>
              <a:t>Default ranges for deviation, agreed by OEM</a:t>
            </a:r>
            <a:endParaRPr lang="en-GB" dirty="0"/>
          </a:p>
          <a:p>
            <a:pPr lvl="1">
              <a:lnSpc>
                <a:spcPct val="50000"/>
              </a:lnSpc>
              <a:spcBef>
                <a:spcPts val="1200"/>
              </a:spcBef>
            </a:pPr>
            <a:r>
              <a:rPr lang="en-GB" dirty="0" smtClean="0"/>
              <a:t>Removal of “Tolerance” field</a:t>
            </a:r>
          </a:p>
          <a:p>
            <a:pPr marL="0" lvl="1" indent="0">
              <a:lnSpc>
                <a:spcPct val="50000"/>
              </a:lnSpc>
              <a:spcBef>
                <a:spcPts val="1200"/>
              </a:spcBef>
              <a:buNone/>
            </a:pPr>
            <a:endParaRPr lang="en-GB" sz="800" dirty="0" smtClean="0"/>
          </a:p>
          <a:p>
            <a:pPr marL="0" lvl="1" indent="0">
              <a:lnSpc>
                <a:spcPct val="50000"/>
              </a:lnSpc>
              <a:spcBef>
                <a:spcPts val="1200"/>
              </a:spcBef>
              <a:buNone/>
            </a:pPr>
            <a:r>
              <a:rPr lang="en-GB" b="1" dirty="0" smtClean="0"/>
              <a:t>Other</a:t>
            </a:r>
            <a:endParaRPr lang="en-GB" b="1" dirty="0"/>
          </a:p>
          <a:p>
            <a:pPr lvl="1">
              <a:lnSpc>
                <a:spcPct val="50000"/>
              </a:lnSpc>
              <a:spcBef>
                <a:spcPts val="1200"/>
              </a:spcBef>
            </a:pPr>
            <a:r>
              <a:rPr lang="en-GB" dirty="0" smtClean="0"/>
              <a:t>Search admin to manage individual org units</a:t>
            </a:r>
            <a:endParaRPr lang="en-GB" dirty="0"/>
          </a:p>
          <a:p>
            <a:pPr lvl="1">
              <a:lnSpc>
                <a:spcPct val="50000"/>
              </a:lnSpc>
              <a:spcBef>
                <a:spcPts val="1200"/>
              </a:spcBef>
            </a:pPr>
            <a:r>
              <a:rPr lang="en-GB" dirty="0" smtClean="0"/>
              <a:t>Confidentiality improvements</a:t>
            </a:r>
          </a:p>
          <a:p>
            <a:pPr lvl="1">
              <a:lnSpc>
                <a:spcPct val="50000"/>
              </a:lnSpc>
              <a:spcBef>
                <a:spcPts val="1200"/>
              </a:spcBef>
            </a:pPr>
            <a:r>
              <a:rPr lang="en-GB" dirty="0" smtClean="0"/>
              <a:t>Development sample report wording</a:t>
            </a:r>
          </a:p>
          <a:p>
            <a:pPr lvl="1">
              <a:lnSpc>
                <a:spcPct val="50000"/>
              </a:lnSpc>
              <a:spcBef>
                <a:spcPts val="1200"/>
              </a:spcBef>
            </a:pPr>
            <a:r>
              <a:rPr lang="en-GB" dirty="0" smtClean="0"/>
              <a:t>Polymeric parts making</a:t>
            </a:r>
            <a:endParaRPr lang="en-GB" dirty="0"/>
          </a:p>
          <a:p>
            <a:pPr marL="0" lvl="1" indent="0">
              <a:lnSpc>
                <a:spcPct val="50000"/>
              </a:lnSpc>
              <a:spcBef>
                <a:spcPts val="1200"/>
              </a:spcBef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Release 10 Themes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A706-D19D-4C79-97F9-BC489483F7E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4" b="20834"/>
          <a:stretch>
            <a:fillRect/>
          </a:stretch>
        </p:blipFill>
        <p:spPr>
          <a:xfrm>
            <a:off x="4445000" y="1044575"/>
            <a:ext cx="4475163" cy="1730375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2" b="21762"/>
          <a:stretch>
            <a:fillRect/>
          </a:stretch>
        </p:blipFill>
        <p:spPr>
          <a:xfrm>
            <a:off x="4433888" y="2916238"/>
            <a:ext cx="4486275" cy="1900237"/>
          </a:xfrm>
        </p:spPr>
      </p:pic>
    </p:spTree>
    <p:extLst>
      <p:ext uri="{BB962C8B-B14F-4D97-AF65-F5344CB8AC3E}">
        <p14:creationId xmlns:p14="http://schemas.microsoft.com/office/powerpoint/2010/main" val="39541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remove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Increasing burden on OEMs and Suppliers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1044575"/>
            <a:ext cx="3359334" cy="3600450"/>
          </a:xfrm>
        </p:spPr>
        <p:txBody>
          <a:bodyPr/>
          <a:lstStyle/>
          <a:p>
            <a:r>
              <a:rPr lang="en-GB" b="1" dirty="0" smtClean="0"/>
              <a:t>With the </a:t>
            </a:r>
            <a:r>
              <a:rPr lang="en-GB" b="1" dirty="0" err="1" smtClean="0"/>
              <a:t>Biocidal</a:t>
            </a:r>
            <a:r>
              <a:rPr lang="en-GB" b="1" dirty="0" smtClean="0"/>
              <a:t> Product Regulation, the information required is more complex.</a:t>
            </a:r>
          </a:p>
          <a:p>
            <a:pPr lvl="1"/>
            <a:r>
              <a:rPr lang="en-GB" dirty="0" smtClean="0"/>
              <a:t>Substances can be allowed or prohibited, depending on the required function (and not chemistry)</a:t>
            </a:r>
          </a:p>
          <a:p>
            <a:pPr lvl="1"/>
            <a:r>
              <a:rPr lang="en-GB" dirty="0" smtClean="0"/>
              <a:t>Regulation is new and unique to EU, but imports must comply</a:t>
            </a:r>
          </a:p>
          <a:p>
            <a:pPr lvl="1"/>
            <a:r>
              <a:rPr lang="en-GB" dirty="0" smtClean="0"/>
              <a:t>Similar issues managing other legislation (e.g. REACH Authorisation)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Regulation complexity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A706-D19D-4C79-97F9-BC489483F7E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6479"/>
          <a:stretch>
            <a:fillRect/>
          </a:stretch>
        </p:blipFill>
        <p:spPr>
          <a:xfrm>
            <a:off x="3976688" y="1044575"/>
            <a:ext cx="4943475" cy="3783013"/>
          </a:xfrm>
        </p:spPr>
      </p:pic>
    </p:spTree>
    <p:extLst>
      <p:ext uri="{BB962C8B-B14F-4D97-AF65-F5344CB8AC3E}">
        <p14:creationId xmlns:p14="http://schemas.microsoft.com/office/powerpoint/2010/main" val="13328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6" presetClass="emph" presetSubtype="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we handle these increased requirements in IMDS?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Typically we use “Application Code” information to tackle issues such as this.</a:t>
            </a:r>
          </a:p>
          <a:p>
            <a:pPr lvl="1"/>
            <a:r>
              <a:rPr lang="en-GB" dirty="0" smtClean="0"/>
              <a:t>Can we get the necessary information?</a:t>
            </a:r>
          </a:p>
          <a:p>
            <a:pPr lvl="1"/>
            <a:r>
              <a:rPr lang="en-GB" dirty="0" smtClean="0"/>
              <a:t>Will we break the supply chain?</a:t>
            </a:r>
          </a:p>
          <a:p>
            <a:pPr lvl="1"/>
            <a:endParaRPr lang="en-GB" dirty="0"/>
          </a:p>
          <a:p>
            <a:pPr marL="0" lvl="1" indent="0">
              <a:buNone/>
            </a:pPr>
            <a:r>
              <a:rPr lang="en-GB" b="1" dirty="0" smtClean="0"/>
              <a:t>A new method of information exchange is required in IMDS if we are to manage future challenges efficiently.</a:t>
            </a:r>
            <a:endParaRPr lang="en-GB" b="1" dirty="0"/>
          </a:p>
          <a:p>
            <a:pPr lvl="1"/>
            <a:r>
              <a:rPr lang="en-GB" dirty="0" smtClean="0">
                <a:solidFill>
                  <a:srgbClr val="1E1E1E"/>
                </a:solidFill>
              </a:rPr>
              <a:t>Outside the normal MDS send / receive.</a:t>
            </a:r>
            <a:endParaRPr lang="en-GB" dirty="0">
              <a:solidFill>
                <a:srgbClr val="1E1E1E"/>
              </a:solidFill>
            </a:endParaRPr>
          </a:p>
          <a:p>
            <a:pPr lvl="1"/>
            <a:r>
              <a:rPr lang="en-GB" dirty="0" smtClean="0">
                <a:solidFill>
                  <a:srgbClr val="1E1E1E"/>
                </a:solidFill>
              </a:rPr>
              <a:t>Not a one off input – will need to be maintained.</a:t>
            </a:r>
          </a:p>
          <a:p>
            <a:pPr lvl="1"/>
            <a:r>
              <a:rPr lang="en-GB" dirty="0" smtClean="0">
                <a:solidFill>
                  <a:srgbClr val="1E1E1E"/>
                </a:solidFill>
              </a:rPr>
              <a:t>Currently in the study phase.</a:t>
            </a:r>
            <a:endParaRPr lang="en-GB" dirty="0">
              <a:solidFill>
                <a:srgbClr val="1E1E1E"/>
              </a:solidFill>
            </a:endParaRPr>
          </a:p>
          <a:p>
            <a:pPr lvl="1"/>
            <a:endParaRPr lang="en-GB" dirty="0">
              <a:solidFill>
                <a:srgbClr val="1E1E1E"/>
              </a:solidFill>
            </a:endParaRPr>
          </a:p>
          <a:p>
            <a:pPr marL="0" lvl="1" indent="0">
              <a:buNone/>
            </a:pPr>
            <a:r>
              <a:rPr lang="en-GB" b="1" dirty="0" smtClean="0">
                <a:solidFill>
                  <a:srgbClr val="1E1E1E"/>
                </a:solidFill>
              </a:rPr>
              <a:t>Looking at opportunities to include in Release 10.</a:t>
            </a:r>
            <a:endParaRPr lang="en-GB" b="1" dirty="0">
              <a:solidFill>
                <a:srgbClr val="1E1E1E"/>
              </a:solidFill>
            </a:endParaRPr>
          </a:p>
          <a:p>
            <a:pPr marL="0" lvl="1" indent="0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Is IMDS the solution?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A706-D19D-4C79-97F9-BC489483F7EF}" type="slidenum">
              <a:rPr lang="en-GB" smtClean="0"/>
              <a:t>7</a:t>
            </a:fld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r="10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85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b="1" dirty="0" smtClean="0"/>
              <a:t>We need the latest IMDS information</a:t>
            </a:r>
            <a:endParaRPr lang="en-GB" sz="2400" b="1" dirty="0" smtClean="0"/>
          </a:p>
          <a:p>
            <a:pPr lvl="1"/>
            <a:endParaRPr lang="en-GB" sz="2400" dirty="0"/>
          </a:p>
          <a:p>
            <a:pPr marL="0" lvl="1" indent="0">
              <a:buNone/>
            </a:pPr>
            <a:r>
              <a:rPr lang="en-GB" sz="2400" b="1" dirty="0" smtClean="0"/>
              <a:t>We need to improve material MDS quality</a:t>
            </a:r>
            <a:endParaRPr lang="en-GB" sz="2400" b="1" dirty="0"/>
          </a:p>
          <a:p>
            <a:pPr lvl="1"/>
            <a:endParaRPr lang="en-GB" sz="2400" dirty="0">
              <a:solidFill>
                <a:srgbClr val="1E1E1E"/>
              </a:solidFill>
            </a:endParaRPr>
          </a:p>
          <a:p>
            <a:pPr marL="0" lvl="1" indent="0">
              <a:buNone/>
            </a:pPr>
            <a:r>
              <a:rPr lang="en-GB" sz="2400" b="1" dirty="0" smtClean="0">
                <a:solidFill>
                  <a:srgbClr val="1E1E1E"/>
                </a:solidFill>
              </a:rPr>
              <a:t>One material, one MMDS</a:t>
            </a:r>
            <a:endParaRPr lang="en-GB" sz="2400" b="1" dirty="0">
              <a:solidFill>
                <a:srgbClr val="1E1E1E"/>
              </a:solidFill>
            </a:endParaRPr>
          </a:p>
          <a:p>
            <a:pPr marL="0" lvl="1" indent="0">
              <a:buNone/>
            </a:pPr>
            <a:endParaRPr lang="en-GB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3836" y="209552"/>
            <a:ext cx="6629401" cy="481563"/>
          </a:xfrm>
        </p:spPr>
        <p:txBody>
          <a:bodyPr/>
          <a:lstStyle/>
          <a:p>
            <a:r>
              <a:rPr lang="en-GB" sz="2400" dirty="0" smtClean="0"/>
              <a:t>To Sum up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A706-D19D-4C79-97F9-BC489483F7EF}" type="slidenum">
              <a:rPr lang="en-GB" smtClean="0"/>
              <a:t>8</a:t>
            </a:fld>
            <a:endParaRPr lang="en-GB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r="187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33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A706-D19D-4C79-97F9-BC489483F7EF}" type="slidenum">
              <a:rPr lang="en-GB" smtClean="0"/>
              <a:t>9</a:t>
            </a:fld>
            <a:endParaRPr lang="en-GB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 b="13590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2456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R">
  <a:themeElements>
    <a:clrScheme name="JLR">
      <a:dk1>
        <a:srgbClr val="1E1E1E"/>
      </a:dk1>
      <a:lt1>
        <a:sysClr val="window" lastClr="FFFFFF"/>
      </a:lt1>
      <a:dk2>
        <a:srgbClr val="8C8C8C"/>
      </a:dk2>
      <a:lt2>
        <a:srgbClr val="E8E8E8"/>
      </a:lt2>
      <a:accent1>
        <a:srgbClr val="6C4646"/>
      </a:accent1>
      <a:accent2>
        <a:srgbClr val="BD845B"/>
      </a:accent2>
      <a:accent3>
        <a:srgbClr val="C5AD7E"/>
      </a:accent3>
      <a:accent4>
        <a:srgbClr val="40465C"/>
      </a:accent4>
      <a:accent5>
        <a:srgbClr val="5B7890"/>
      </a:accent5>
      <a:accent6>
        <a:srgbClr val="95ACAC"/>
      </a:accent6>
      <a:hlink>
        <a:srgbClr val="131313"/>
      </a:hlink>
      <a:folHlink>
        <a:srgbClr val="52525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mat xmlns="7e13b856-fd7b-4e18-aade-eb288a47e0e6">eps</Format>
    <Colour xmlns="7e13b856-fd7b-4e18-aade-eb288a47e0e6">Black</Colour>
    <Colour_x0020_Space xmlns="7e13b856-fd7b-4e18-aade-eb288a47e0e6">CMYK</Colour_x0020_Spa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BF444C2997B549BB80CE4C8CAB65A1" ma:contentTypeVersion="3" ma:contentTypeDescription="Create a new document." ma:contentTypeScope="" ma:versionID="090b5dec7d2d2d1e9b31be9ae9c9e5ba">
  <xsd:schema xmlns:xsd="http://www.w3.org/2001/XMLSchema" xmlns:xs="http://www.w3.org/2001/XMLSchema" xmlns:p="http://schemas.microsoft.com/office/2006/metadata/properties" xmlns:ns2="7e13b856-fd7b-4e18-aade-eb288a47e0e6" targetNamespace="http://schemas.microsoft.com/office/2006/metadata/properties" ma:root="true" ma:fieldsID="ba4e868ff74b329f2cf17a8e13e45834" ns2:_="">
    <xsd:import namespace="7e13b856-fd7b-4e18-aade-eb288a47e0e6"/>
    <xsd:element name="properties">
      <xsd:complexType>
        <xsd:sequence>
          <xsd:element name="documentManagement">
            <xsd:complexType>
              <xsd:all>
                <xsd:element ref="ns2:Colour_x0020_Space" minOccurs="0"/>
                <xsd:element ref="ns2:Colour" minOccurs="0"/>
                <xsd:element ref="ns2: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3b856-fd7b-4e18-aade-eb288a47e0e6" elementFormDefault="qualified">
    <xsd:import namespace="http://schemas.microsoft.com/office/2006/documentManagement/types"/>
    <xsd:import namespace="http://schemas.microsoft.com/office/infopath/2007/PartnerControls"/>
    <xsd:element name="Colour_x0020_Space" ma:index="8" nillable="true" ma:displayName="Colour Space" ma:default="CMYK" ma:format="Dropdown" ma:internalName="Colour_x0020_Space">
      <xsd:simpleType>
        <xsd:restriction base="dms:Choice">
          <xsd:enumeration value="CMYK"/>
          <xsd:enumeration value="RGB"/>
          <xsd:enumeration value="N/A"/>
        </xsd:restriction>
      </xsd:simpleType>
    </xsd:element>
    <xsd:element name="Colour" ma:index="9" nillable="true" ma:displayName="Colour" ma:default="Black" ma:format="Dropdown" ma:internalName="Colour">
      <xsd:simpleType>
        <xsd:restriction base="dms:Choice">
          <xsd:enumeration value="Black"/>
          <xsd:enumeration value="White"/>
          <xsd:enumeration value="Full Colour"/>
          <xsd:enumeration value="N/A"/>
        </xsd:restriction>
      </xsd:simpleType>
    </xsd:element>
    <xsd:element name="Format" ma:index="10" nillable="true" ma:displayName="Format" ma:default="eps" ma:format="Dropdown" ma:internalName="Format">
      <xsd:simpleType>
        <xsd:restriction base="dms:Choice">
          <xsd:enumeration value="eps"/>
          <xsd:enumeration value="jpg"/>
          <xsd:enumeration value="png"/>
          <xsd:enumeration value="tif"/>
          <xsd:enumeration value="a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D7FABD-2B2F-4421-8325-BBE50B27F804}">
  <ds:schemaRefs>
    <ds:schemaRef ds:uri="http://schemas.microsoft.com/office/2006/metadata/properties"/>
    <ds:schemaRef ds:uri="http://schemas.microsoft.com/office/infopath/2007/PartnerControls"/>
    <ds:schemaRef ds:uri="7e13b856-fd7b-4e18-aade-eb288a47e0e6"/>
  </ds:schemaRefs>
</ds:datastoreItem>
</file>

<file path=customXml/itemProps2.xml><?xml version="1.0" encoding="utf-8"?>
<ds:datastoreItem xmlns:ds="http://schemas.openxmlformats.org/officeDocument/2006/customXml" ds:itemID="{4C357C32-B237-4266-9141-C764C44265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C40F7C-7C9E-4AA9-98F9-A612B317CA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13b856-fd7b-4e18-aade-eb288a47e0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478</Words>
  <Application>Microsoft Office PowerPoint</Application>
  <PresentationFormat>On-screen Show (16:9)</PresentationFormat>
  <Paragraphs>94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JLR</vt:lpstr>
      <vt:lpstr>IMDS Steering committee address</vt:lpstr>
      <vt:lpstr>What did we do and why?</vt:lpstr>
      <vt:lpstr>Substitution</vt:lpstr>
      <vt:lpstr>The need for solid foundations</vt:lpstr>
      <vt:lpstr>What are we doing next?</vt:lpstr>
      <vt:lpstr>Increasing burden on OEMs and Suppliers</vt:lpstr>
      <vt:lpstr>Can we handle these increased requirements in IMDS?</vt:lpstr>
      <vt:lpstr>PowerPoint Presentation</vt:lpstr>
      <vt:lpstr>PowerPoint Presentation</vt:lpstr>
    </vt:vector>
  </TitlesOfParts>
  <Company>Jaguar Land Rover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PowerPoint Template</dc:title>
  <dc:creator>clive.boyland</dc:creator>
  <cp:lastModifiedBy>Griffin, Matthew (M.C.)</cp:lastModifiedBy>
  <cp:revision>100</cp:revision>
  <dcterms:created xsi:type="dcterms:W3CDTF">2015-02-19T12:29:43Z</dcterms:created>
  <dcterms:modified xsi:type="dcterms:W3CDTF">2015-04-17T14:15:53Z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0x010100D5BF444C2997B549BB80CE4C8CAB65A1</vt:lpwstr>
  </property>
</Properties>
</file>