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2" r:id="rId3"/>
    <p:sldId id="268" r:id="rId4"/>
    <p:sldId id="264" r:id="rId5"/>
    <p:sldId id="263" r:id="rId6"/>
    <p:sldId id="265" r:id="rId7"/>
    <p:sldId id="270" r:id="rId8"/>
    <p:sldId id="269" r:id="rId9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01s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9428272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33E0377-7103-411D-B549-229F20CCBA4D}" type="slidenum">
              <a:rPr lang="ja-JP" altLang="de-DE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389006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869" y="4714137"/>
            <a:ext cx="5488264" cy="44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ja-JP" smtClean="0"/>
              <a:t>Textmasterformate durch Klicken bearbeiten</a:t>
            </a:r>
          </a:p>
          <a:p>
            <a:pPr lvl="1"/>
            <a:r>
              <a:rPr lang="de-DE" altLang="ja-JP" smtClean="0"/>
              <a:t>Zweite Ebene</a:t>
            </a:r>
          </a:p>
          <a:p>
            <a:pPr lvl="2"/>
            <a:r>
              <a:rPr lang="de-DE" altLang="ja-JP" smtClean="0"/>
              <a:t>Dritte Ebene</a:t>
            </a:r>
          </a:p>
          <a:p>
            <a:pPr lvl="3"/>
            <a:r>
              <a:rPr lang="de-DE" altLang="ja-JP" smtClean="0"/>
              <a:t>Vierte Ebene</a:t>
            </a:r>
          </a:p>
          <a:p>
            <a:pPr lvl="4"/>
            <a:r>
              <a:rPr lang="de-DE" altLang="ja-JP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28272"/>
            <a:ext cx="2972421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6" tIns="46528" rIns="93056" bIns="4652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F9A5C75-D181-48F0-B714-A21BD5921A14}" type="slidenum">
              <a:rPr lang="ja-JP" altLang="de-DE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3481366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FE686-DC6B-45A4-AE1C-880EF97027E1}" type="slidenum">
              <a:rPr lang="ja-JP" altLang="de-DE"/>
              <a:pPr/>
              <a:t>1</a:t>
            </a:fld>
            <a:endParaRPr lang="de-DE" altLang="ja-JP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91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FE686-DC6B-45A4-AE1C-880EF97027E1}" type="slidenum">
              <a:rPr lang="ja-JP" altLang="de-DE"/>
              <a:pPr/>
              <a:t>2</a:t>
            </a:fld>
            <a:endParaRPr lang="de-DE" altLang="ja-JP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000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183997-B98F-44C8-90E6-3E33C486CCF7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B0A5E9-2510-4CA3-B438-7C5287FA75C6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58A4BD-2D64-4D3D-A691-64407AE85AC4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5989EA-DA19-4259-9ADF-511D9ED19337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B2B940-9AA4-45C0-85D9-ED77B416B422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7EFF82-F96F-48A4-B3BE-632CE5F47957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D00CC4-BEBA-458D-89AB-4D90DF3D3DC5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958DF-E672-4E6D-BC93-9C11D6B555F5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C703F-1AE9-4C0E-8E3C-376DF85C933C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E1DAAB-3C64-46FE-A56B-3659BC109789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F20D92-ADD6-4E88-8E48-F698725A7517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28504F-0A5B-41F5-B022-B9533485B2F3}" type="slidenum">
              <a:rPr lang="ja-JP" altLang="de-DE"/>
              <a:pPr/>
              <a:t>‹#›</a:t>
            </a:fld>
            <a:endParaRPr lang="de-DE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ja-JP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ja-JP" smtClean="0"/>
              <a:t>Textmasterformate durch Klicken bearbeiten</a:t>
            </a:r>
          </a:p>
          <a:p>
            <a:pPr lvl="1"/>
            <a:r>
              <a:rPr lang="de-DE" altLang="ja-JP" smtClean="0"/>
              <a:t>Zweite Ebene</a:t>
            </a:r>
          </a:p>
          <a:p>
            <a:pPr lvl="2"/>
            <a:r>
              <a:rPr lang="de-DE" altLang="ja-JP" smtClean="0"/>
              <a:t>Dritte Ebene</a:t>
            </a:r>
          </a:p>
          <a:p>
            <a:pPr lvl="3"/>
            <a:r>
              <a:rPr lang="de-DE" altLang="ja-JP" smtClean="0"/>
              <a:t>Vierte Ebene</a:t>
            </a:r>
          </a:p>
          <a:p>
            <a:pPr lvl="4"/>
            <a:r>
              <a:rPr lang="de-DE" altLang="ja-JP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1E79B6E0-442F-4CEE-94E9-DAB5C3DE8530}" type="slidenum">
              <a:rPr lang="ja-JP" altLang="de-DE"/>
              <a:pPr/>
              <a:t>‹#›</a:t>
            </a:fld>
            <a:endParaRPr lang="de-DE" altLang="ja-JP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44" y="6199488"/>
            <a:ext cx="2047875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647825" y="3086100"/>
            <a:ext cx="194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3276600" y="5516563"/>
            <a:ext cx="194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" name="Picture 2" descr="C:\Users\japia25.JAPIA\Desktop\mix blue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199488"/>
            <a:ext cx="155249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A373F-B194-4298-A5A1-51E3190703D7}" type="slidenum">
              <a:rPr lang="ja-JP" altLang="de-DE"/>
              <a:pPr/>
              <a:t>1</a:t>
            </a:fld>
            <a:endParaRPr lang="de-DE" altLang="ja-JP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4525963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en-US" altLang="ja-JP" sz="4400" dirty="0" smtClean="0">
                <a:ea typeface="ＭＳ Ｐゴシック" pitchFamily="34" charset="-128"/>
              </a:rPr>
              <a:t>IMDS data use</a:t>
            </a:r>
            <a:r>
              <a:rPr lang="en-US" altLang="ja-JP" dirty="0" smtClean="0">
                <a:ea typeface="ＭＳ Ｐゴシック" pitchFamily="34" charset="-128"/>
              </a:rPr>
              <a:t/>
            </a:r>
            <a:br>
              <a:rPr lang="en-US" altLang="ja-JP" dirty="0" smtClean="0">
                <a:ea typeface="ＭＳ Ｐゴシック" pitchFamily="34" charset="-128"/>
              </a:rPr>
            </a:br>
            <a:endParaRPr lang="en-US" altLang="ja-JP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en-US" dirty="0" smtClean="0">
                <a:ea typeface="ＭＳ Ｐゴシック" pitchFamily="34" charset="-128"/>
              </a:rPr>
              <a:t>CLEPA Materials Regulations Event</a:t>
            </a:r>
          </a:p>
          <a:p>
            <a:pPr marL="0" indent="0" algn="ctr">
              <a:buNone/>
            </a:pPr>
            <a:r>
              <a:rPr lang="en-US" altLang="ja-JP" sz="2000" dirty="0" smtClean="0">
                <a:ea typeface="ＭＳ Ｐゴシック" pitchFamily="34" charset="-128"/>
              </a:rPr>
              <a:t>(2015-04-22)</a:t>
            </a:r>
            <a:endParaRPr lang="en-US" altLang="ja-JP" sz="3600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en-US" u="sng" dirty="0" smtClean="0">
                <a:ea typeface="ＭＳ Ｐゴシック" pitchFamily="34" charset="-128"/>
              </a:rPr>
              <a:t>Presented by</a:t>
            </a:r>
          </a:p>
          <a:p>
            <a:pPr marL="0" indent="0" algn="ctr">
              <a:buNone/>
            </a:pPr>
            <a:endParaRPr lang="en-US" sz="1600" u="sng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en-US" dirty="0" smtClean="0">
                <a:ea typeface="ＭＳ Ｐゴシック" pitchFamily="34" charset="-128"/>
              </a:rPr>
              <a:t>Sylvia Aßmann</a:t>
            </a:r>
          </a:p>
          <a:p>
            <a:pPr marL="0" indent="0" algn="ctr">
              <a:buNone/>
            </a:pPr>
            <a:r>
              <a:rPr lang="en-US" dirty="0" smtClean="0">
                <a:ea typeface="ＭＳ Ｐゴシック" pitchFamily="34" charset="-128"/>
              </a:rPr>
              <a:t>Dr. Stefan Dully</a:t>
            </a:r>
          </a:p>
          <a:p>
            <a:pPr marL="0" indent="0" algn="ctr">
              <a:buNone/>
            </a:pPr>
            <a:r>
              <a:rPr lang="en-US" sz="2800" dirty="0" smtClean="0">
                <a:ea typeface="ＭＳ Ｐゴシック" pitchFamily="34" charset="-128"/>
              </a:rPr>
              <a:t>On behalf of Supplier Alliance (SUAL)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A373F-B194-4298-A5A1-51E3190703D7}" type="slidenum">
              <a:rPr lang="ja-JP" altLang="de-DE"/>
              <a:pPr/>
              <a:t>2</a:t>
            </a:fld>
            <a:endParaRPr lang="de-DE" altLang="ja-JP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ja-JP" sz="4000" dirty="0" smtClean="0">
                <a:ea typeface="ＭＳ Ｐゴシック" pitchFamily="34" charset="-128"/>
              </a:rPr>
              <a:t>Agenda</a:t>
            </a:r>
            <a:endParaRPr lang="en-US" altLang="ja-JP" sz="4000" dirty="0">
              <a:ea typeface="ＭＳ Ｐゴシック" pitchFamily="34" charset="-128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525963"/>
          </a:xfrm>
          <a:noFill/>
          <a:ln/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endParaRPr lang="en-US" sz="1600" dirty="0" smtClean="0"/>
          </a:p>
          <a:p>
            <a:r>
              <a:rPr lang="en-US" dirty="0" smtClean="0"/>
              <a:t>Preconditions</a:t>
            </a:r>
          </a:p>
          <a:p>
            <a:endParaRPr lang="en-US" sz="1600" dirty="0" smtClean="0"/>
          </a:p>
          <a:p>
            <a:r>
              <a:rPr lang="en-US" dirty="0" smtClean="0"/>
              <a:t>Approach</a:t>
            </a:r>
          </a:p>
          <a:p>
            <a:pPr marL="971550" lvl="1" indent="-514350">
              <a:buNone/>
            </a:pPr>
            <a:r>
              <a:rPr lang="en-US" dirty="0" smtClean="0"/>
              <a:t>	Adopt IMDS – User relationship</a:t>
            </a:r>
          </a:p>
          <a:p>
            <a:pPr marL="971550" lvl="1" indent="-514350">
              <a:buNone/>
            </a:pPr>
            <a:r>
              <a:rPr lang="en-US" dirty="0" smtClean="0"/>
              <a:t>	Adopt Sender – Recipient relationship</a:t>
            </a:r>
          </a:p>
          <a:p>
            <a:pPr marL="971550" lvl="1" indent="-514350">
              <a:buNone/>
            </a:pPr>
            <a:r>
              <a:rPr lang="en-US" dirty="0" smtClean="0"/>
              <a:t>	Adopt License Model</a:t>
            </a:r>
          </a:p>
          <a:p>
            <a:endParaRPr lang="en-US" sz="1600" dirty="0" smtClean="0"/>
          </a:p>
          <a:p>
            <a:r>
              <a:rPr lang="en-US" dirty="0" smtClean="0"/>
              <a:t>Status &amp; next steps</a:t>
            </a:r>
          </a:p>
        </p:txBody>
      </p:sp>
      <p:sp>
        <p:nvSpPr>
          <p:cNvPr id="5" name="Ellipse 4"/>
          <p:cNvSpPr/>
          <p:nvPr/>
        </p:nvSpPr>
        <p:spPr>
          <a:xfrm>
            <a:off x="899592" y="357301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1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99592" y="407707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2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99592" y="458112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3</a:t>
            </a:r>
            <a:endParaRPr lang="de-DE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sz="4000" dirty="0" smtClean="0"/>
              <a:t>Background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525963"/>
          </a:xfrm>
        </p:spPr>
        <p:txBody>
          <a:bodyPr/>
          <a:lstStyle/>
          <a:p>
            <a:r>
              <a:rPr lang="en-US" sz="2200" u="sng" dirty="0" smtClean="0"/>
              <a:t>IMDS</a:t>
            </a:r>
            <a:r>
              <a:rPr lang="en-US" sz="2200" dirty="0" smtClean="0"/>
              <a:t> is the </a:t>
            </a:r>
            <a:r>
              <a:rPr lang="en-US" sz="2200" u="sng" dirty="0" smtClean="0"/>
              <a:t>established &amp; leading</a:t>
            </a:r>
            <a:r>
              <a:rPr lang="en-US" sz="2200" dirty="0" smtClean="0"/>
              <a:t> system for material data reporting, and is used along the whole automotive supply chain worldwide</a:t>
            </a:r>
          </a:p>
          <a:p>
            <a:endParaRPr lang="en-US" sz="1000" u="sng" dirty="0" smtClean="0"/>
          </a:p>
          <a:p>
            <a:r>
              <a:rPr lang="en-US" sz="2200" u="sng" dirty="0" smtClean="0"/>
              <a:t>Suppliers</a:t>
            </a:r>
            <a:r>
              <a:rPr lang="en-US" sz="2200" dirty="0" smtClean="0"/>
              <a:t> from the beginning agreed on and strongly </a:t>
            </a:r>
            <a:r>
              <a:rPr lang="en-US" sz="2200" u="sng" dirty="0" smtClean="0"/>
              <a:t>supported data collection</a:t>
            </a:r>
            <a:r>
              <a:rPr lang="en-US" sz="2200" dirty="0" smtClean="0"/>
              <a:t>, </a:t>
            </a:r>
            <a:r>
              <a:rPr lang="en-US" sz="2200" u="sng" dirty="0" smtClean="0"/>
              <a:t>standardization</a:t>
            </a:r>
            <a:r>
              <a:rPr lang="en-US" sz="2200" dirty="0" smtClean="0"/>
              <a:t> and </a:t>
            </a:r>
            <a:r>
              <a:rPr lang="en-US" sz="2200" u="sng" dirty="0" smtClean="0"/>
              <a:t>data quality</a:t>
            </a:r>
            <a:r>
              <a:rPr lang="en-US" sz="2200" dirty="0" smtClean="0"/>
              <a:t> – and still do so</a:t>
            </a:r>
          </a:p>
          <a:p>
            <a:endParaRPr lang="en-US" sz="1000" u="sng" dirty="0" smtClean="0"/>
          </a:p>
          <a:p>
            <a:r>
              <a:rPr lang="en-US" sz="2200" u="sng" dirty="0" smtClean="0"/>
              <a:t>Reporting requirements </a:t>
            </a:r>
            <a:r>
              <a:rPr lang="en-US" sz="2200" dirty="0" smtClean="0"/>
              <a:t>with same purpose coming from other industries &amp; other regions </a:t>
            </a:r>
            <a:r>
              <a:rPr lang="en-US" sz="2200" u="sng" dirty="0" smtClean="0"/>
              <a:t>are increasing</a:t>
            </a:r>
          </a:p>
          <a:p>
            <a:endParaRPr lang="en-US" sz="1000" dirty="0" smtClean="0"/>
          </a:p>
          <a:p>
            <a:r>
              <a:rPr lang="en-US" sz="2200" dirty="0" smtClean="0"/>
              <a:t>All </a:t>
            </a:r>
            <a:r>
              <a:rPr lang="en-US" sz="2200" u="sng" dirty="0" smtClean="0"/>
              <a:t>global players </a:t>
            </a:r>
            <a:r>
              <a:rPr lang="en-US" sz="2200" dirty="0" smtClean="0"/>
              <a:t>have to act in an </a:t>
            </a:r>
            <a:r>
              <a:rPr lang="en-US" sz="2200" u="sng" dirty="0" smtClean="0"/>
              <a:t>efficient</a:t>
            </a:r>
            <a:r>
              <a:rPr lang="en-US" sz="2200" dirty="0" smtClean="0"/>
              <a:t> way – and focus on improvement of products, documentation &amp; compliance </a:t>
            </a:r>
            <a:endParaRPr lang="en-US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ja-JP" altLang="de-DE" smtClean="0"/>
              <a:pPr/>
              <a:t>3</a:t>
            </a:fld>
            <a:endParaRPr lang="de-DE" altLang="ja-JP"/>
          </a:p>
        </p:txBody>
      </p:sp>
      <p:sp>
        <p:nvSpPr>
          <p:cNvPr id="5" name="Rechteck 4"/>
          <p:cNvSpPr/>
          <p:nvPr/>
        </p:nvSpPr>
        <p:spPr>
          <a:xfrm>
            <a:off x="251520" y="5517232"/>
            <a:ext cx="85689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6"/>
                </a:solidFill>
              </a:rPr>
              <a:t>Extended use of existing IMDS data becomes inevitable</a:t>
            </a:r>
            <a:endParaRPr lang="en-US" sz="2400"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Preconditions for Data Use</a:t>
            </a:r>
            <a:endParaRPr lang="en-US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in-scope</a:t>
            </a:r>
            <a:r>
              <a:rPr lang="en-US" sz="2400" dirty="0" smtClean="0"/>
              <a:t> is the </a:t>
            </a:r>
            <a:r>
              <a:rPr lang="en-US" sz="2400" u="sng" dirty="0" smtClean="0"/>
              <a:t>"re"-use </a:t>
            </a:r>
            <a:r>
              <a:rPr lang="en-US" sz="2400" dirty="0" smtClean="0"/>
              <a:t>of </a:t>
            </a:r>
            <a:r>
              <a:rPr lang="en-US" sz="2400" u="sng" dirty="0" smtClean="0"/>
              <a:t>existing</a:t>
            </a:r>
            <a:r>
              <a:rPr lang="en-US" sz="2400" dirty="0" smtClean="0"/>
              <a:t> IMDS data </a:t>
            </a:r>
            <a:r>
              <a:rPr lang="en-US" sz="2400" u="sng" dirty="0" smtClean="0"/>
              <a:t>for  </a:t>
            </a:r>
            <a:r>
              <a:rPr lang="en-US" sz="2400" u="sng" dirty="0" err="1" smtClean="0"/>
              <a:t>Inhouse</a:t>
            </a:r>
            <a:r>
              <a:rPr lang="en-US" sz="2400" u="sng" dirty="0" smtClean="0"/>
              <a:t> systems of AI users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Not in scope </a:t>
            </a:r>
            <a:r>
              <a:rPr lang="en-US" sz="2400" dirty="0" smtClean="0"/>
              <a:t>is a </a:t>
            </a:r>
            <a:r>
              <a:rPr lang="en-US" sz="2400" u="sng" dirty="0" smtClean="0"/>
              <a:t>direct interface </a:t>
            </a:r>
            <a:r>
              <a:rPr lang="en-US" sz="2400" dirty="0" smtClean="0"/>
              <a:t>between IMDS and any other system</a:t>
            </a:r>
          </a:p>
          <a:p>
            <a:endParaRPr lang="en-US" sz="2400" dirty="0" smtClean="0"/>
          </a:p>
          <a:p>
            <a:r>
              <a:rPr lang="en-US" sz="2400" b="1" dirty="0" smtClean="0"/>
              <a:t>Suppliers</a:t>
            </a:r>
            <a:r>
              <a:rPr lang="en-US" sz="2400" dirty="0" smtClean="0"/>
              <a:t> individually take measures to </a:t>
            </a:r>
            <a:r>
              <a:rPr lang="en-US" sz="2400" u="sng" dirty="0" smtClean="0"/>
              <a:t>protect</a:t>
            </a:r>
            <a:r>
              <a:rPr lang="en-US" sz="2400" dirty="0" smtClean="0"/>
              <a:t> their own and their suppliers </a:t>
            </a:r>
            <a:r>
              <a:rPr lang="en-US" sz="2400" u="sng" dirty="0" smtClean="0"/>
              <a:t>know how </a:t>
            </a:r>
            <a:r>
              <a:rPr lang="en-US" sz="2400" smtClean="0"/>
              <a:t>and </a:t>
            </a:r>
            <a:r>
              <a:rPr lang="en-US" sz="2400" u="sng" smtClean="0"/>
              <a:t>confidential </a:t>
            </a:r>
            <a:r>
              <a:rPr lang="en-US" sz="2400" u="sng" dirty="0" smtClean="0"/>
              <a:t>business information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ja-JP" altLang="de-DE" smtClean="0"/>
              <a:pPr/>
              <a:t>4</a:t>
            </a:fld>
            <a:endParaRPr lang="de-DE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Adopt IMDS – User relationship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Add criteria to the </a:t>
            </a:r>
            <a:r>
              <a:rPr lang="en-US" sz="2400" dirty="0" err="1" smtClean="0"/>
              <a:t>ToU</a:t>
            </a:r>
            <a:r>
              <a:rPr lang="en-US" sz="2400" dirty="0" smtClean="0"/>
              <a:t> (to be agreed on between suppliers and IMDS SC)</a:t>
            </a:r>
          </a:p>
          <a:p>
            <a:pPr marL="182563" indent="-182563"/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it is ensured that requirement on data usage are kept (no cost analyses, e.g. for content of substances, only for environmental issues, …  )</a:t>
            </a:r>
          </a:p>
          <a:p>
            <a:pPr marL="182563" indent="-182563"/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no data access for third parties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only recipients defined by sender have access to the data, no publication of the data outside the systems (b2b or authorities)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No systematic analysis of data by third party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No disclosure of supply chain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Usage only for compliance issues </a:t>
            </a:r>
            <a:r>
              <a:rPr lang="en-US" sz="1600" kern="1200" dirty="0" smtClean="0">
                <a:latin typeface="Calibri"/>
              </a:rPr>
              <a:t>(including substance / material evaluation for LCA without relation to suppliers or costs) 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No unauthorized transfer of data from third-party system to other systems (no forwarding)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Target system vice versa has to allow data transfer to IMDS</a:t>
            </a:r>
          </a:p>
          <a:p>
            <a:pPr marL="182563" indent="-182563"/>
            <a:r>
              <a:rPr lang="en-US" sz="1600" kern="1200" dirty="0" smtClean="0">
                <a:solidFill>
                  <a:srgbClr val="000000"/>
                </a:solidFill>
                <a:latin typeface="Calibri"/>
              </a:rPr>
              <a:t>system has to fulfill IT security standards  (e.g. encrypted communication, user profiles)</a:t>
            </a:r>
            <a:endParaRPr lang="de-DE" sz="1600" dirty="0" smtClean="0"/>
          </a:p>
          <a:p>
            <a:pPr marL="182563" indent="-182563"/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ja-JP" altLang="de-DE" smtClean="0"/>
              <a:pPr/>
              <a:t>5</a:t>
            </a:fld>
            <a:endParaRPr lang="de-DE" altLang="ja-JP"/>
          </a:p>
        </p:txBody>
      </p:sp>
      <p:sp>
        <p:nvSpPr>
          <p:cNvPr id="6" name="Ellipse 5"/>
          <p:cNvSpPr/>
          <p:nvPr/>
        </p:nvSpPr>
        <p:spPr>
          <a:xfrm>
            <a:off x="467544" y="65018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1</a:t>
            </a:r>
            <a:endParaRPr lang="de-DE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712968" cy="1143000"/>
          </a:xfrm>
        </p:spPr>
        <p:txBody>
          <a:bodyPr/>
          <a:lstStyle/>
          <a:p>
            <a:pPr lvl="1" algn="l"/>
            <a:r>
              <a:rPr lang="en-US" sz="4000" dirty="0" smtClean="0"/>
              <a:t>Adopt Sender – Recipient relationship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92696"/>
          </a:xfrm>
        </p:spPr>
        <p:txBody>
          <a:bodyPr/>
          <a:lstStyle/>
          <a:p>
            <a:r>
              <a:rPr lang="en-US" sz="2800" dirty="0" smtClean="0"/>
              <a:t>Individual agreements in supplier contracts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ja-JP" altLang="de-DE" smtClean="0"/>
              <a:pPr/>
              <a:t>6</a:t>
            </a:fld>
            <a:endParaRPr lang="de-DE" altLang="ja-JP"/>
          </a:p>
        </p:txBody>
      </p:sp>
      <p:sp>
        <p:nvSpPr>
          <p:cNvPr id="5" name="Ellipse 4"/>
          <p:cNvSpPr/>
          <p:nvPr/>
        </p:nvSpPr>
        <p:spPr>
          <a:xfrm>
            <a:off x="63260" y="6206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2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6" name="Titel 1_"/>
          <p:cNvSpPr txBox="1">
            <a:spLocks/>
          </p:cNvSpPr>
          <p:nvPr/>
        </p:nvSpPr>
        <p:spPr bwMode="auto">
          <a:xfrm>
            <a:off x="467544" y="2204864"/>
            <a:ext cx="8229600" cy="59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License</a:t>
            </a: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</a:t>
            </a:r>
            <a:endParaRPr kumimoji="0" lang="de-DE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Inhaltsplatzhalter 2_"/>
          <p:cNvSpPr txBox="1">
            <a:spLocks/>
          </p:cNvSpPr>
          <p:nvPr/>
        </p:nvSpPr>
        <p:spPr bwMode="auto">
          <a:xfrm>
            <a:off x="457200" y="3098378"/>
            <a:ext cx="8229600" cy="78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suggested by HP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260" y="2295749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3</a:t>
            </a:r>
            <a:endParaRPr lang="de-DE" b="1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96344"/>
            <a:ext cx="3797731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Status &amp; next steps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SUAL to</a:t>
            </a:r>
          </a:p>
          <a:p>
            <a:pPr lvl="1"/>
            <a:r>
              <a:rPr lang="en-US" sz="2400" dirty="0" smtClean="0"/>
              <a:t>Check and comment on IMDS SC proposals as listed in</a:t>
            </a:r>
          </a:p>
          <a:p>
            <a:pPr lvl="1"/>
            <a:r>
              <a:rPr lang="en-US" sz="2400" dirty="0" smtClean="0"/>
              <a:t>Get approval of the suppliers associations</a:t>
            </a:r>
          </a:p>
          <a:p>
            <a:r>
              <a:rPr lang="en-US" sz="2800" dirty="0" smtClean="0"/>
              <a:t>SUAL and IMDS SC to agree on, including legal advisory groups of both sides</a:t>
            </a:r>
          </a:p>
          <a:p>
            <a:r>
              <a:rPr lang="en-US" sz="2800" dirty="0" smtClean="0"/>
              <a:t>HP to provide suggestion for new license model</a:t>
            </a:r>
          </a:p>
          <a:p>
            <a:r>
              <a:rPr lang="en-US" sz="2800" dirty="0" smtClean="0"/>
              <a:t>Target date: End of May 2015</a:t>
            </a:r>
          </a:p>
        </p:txBody>
      </p:sp>
      <p:sp>
        <p:nvSpPr>
          <p:cNvPr id="7" name="Ellipse 6"/>
          <p:cNvSpPr/>
          <p:nvPr/>
        </p:nvSpPr>
        <p:spPr>
          <a:xfrm>
            <a:off x="1619672" y="249289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1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652120" y="378904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1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460432" y="43225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/>
                </a:solidFill>
              </a:rPr>
              <a:t>3</a:t>
            </a:r>
            <a:endParaRPr lang="de-DE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Thank you!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>
              <a:buNone/>
            </a:pP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?</a:t>
            </a:r>
          </a:p>
          <a:p>
            <a:pPr algn="ctr"/>
            <a:endParaRPr lang="de-DE" dirty="0" smtClean="0"/>
          </a:p>
          <a:p>
            <a:pPr algn="ctr">
              <a:buNone/>
            </a:pP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2B940-9AA4-45C0-85D9-ED77B416B422}" type="slidenum">
              <a:rPr lang="de-DE" altLang="ja-JP" smtClean="0"/>
              <a:pPr/>
              <a:t>8</a:t>
            </a:fld>
            <a:endParaRPr lang="de-DE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81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Standarddesign</vt:lpstr>
      <vt:lpstr>PowerPoint Presentation</vt:lpstr>
      <vt:lpstr>Agenda</vt:lpstr>
      <vt:lpstr>Background</vt:lpstr>
      <vt:lpstr>Preconditions for Data Use</vt:lpstr>
      <vt:lpstr>Adopt IMDS – User relationship</vt:lpstr>
      <vt:lpstr>Adopt Sender – Recipient relationship</vt:lpstr>
      <vt:lpstr>Status &amp; next steps</vt:lpstr>
      <vt:lpstr>Thank you!</vt:lpstr>
    </vt:vector>
  </TitlesOfParts>
  <Company>BOSCH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Supplier Alliance</dc:title>
  <dc:creator>as01sh</dc:creator>
  <cp:lastModifiedBy>Louis-Sylvain Ayral</cp:lastModifiedBy>
  <cp:revision>100</cp:revision>
  <dcterms:created xsi:type="dcterms:W3CDTF">2010-09-27T13:03:55Z</dcterms:created>
  <dcterms:modified xsi:type="dcterms:W3CDTF">2015-04-22T21:06:46Z</dcterms:modified>
</cp:coreProperties>
</file>