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9" r:id="rId5"/>
    <p:sldId id="274" r:id="rId6"/>
    <p:sldId id="281" r:id="rId7"/>
    <p:sldId id="278" r:id="rId8"/>
    <p:sldId id="282" r:id="rId9"/>
    <p:sldId id="284" r:id="rId10"/>
    <p:sldId id="288" r:id="rId11"/>
    <p:sldId id="287" r:id="rId12"/>
    <p:sldId id="290" r:id="rId13"/>
    <p:sldId id="291" r:id="rId14"/>
    <p:sldId id="272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1747">
          <p15:clr>
            <a:srgbClr val="A4A3A4"/>
          </p15:clr>
        </p15:guide>
        <p15:guide id="3" orient="horz" pos="1837">
          <p15:clr>
            <a:srgbClr val="A4A3A4"/>
          </p15:clr>
        </p15:guide>
        <p15:guide id="4" orient="horz" pos="2926">
          <p15:clr>
            <a:srgbClr val="A4A3A4"/>
          </p15:clr>
        </p15:guide>
        <p15:guide id="5" orient="horz" pos="3034">
          <p15:clr>
            <a:srgbClr val="A4A3A4"/>
          </p15:clr>
        </p15:guide>
        <p15:guide id="6" pos="2835">
          <p15:clr>
            <a:srgbClr val="A4A3A4"/>
          </p15:clr>
        </p15:guide>
        <p15:guide id="7" pos="2925">
          <p15:clr>
            <a:srgbClr val="A4A3A4"/>
          </p15:clr>
        </p15:guide>
        <p15:guide id="8" pos="141">
          <p15:clr>
            <a:srgbClr val="A4A3A4"/>
          </p15:clr>
        </p15:guide>
        <p15:guide id="9" pos="1441">
          <p15:clr>
            <a:srgbClr val="A4A3A4"/>
          </p15:clr>
        </p15:guide>
        <p15:guide id="10" pos="1529">
          <p15:clr>
            <a:srgbClr val="A4A3A4"/>
          </p15:clr>
        </p15:guide>
        <p15:guide id="11" pos="4227">
          <p15:clr>
            <a:srgbClr val="A4A3A4"/>
          </p15:clr>
        </p15:guide>
        <p15:guide id="12" pos="4317">
          <p15:clr>
            <a:srgbClr val="A4A3A4"/>
          </p15:clr>
        </p15:guide>
        <p15:guide id="13" pos="56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292929"/>
    <a:srgbClr val="5F5F5F"/>
    <a:srgbClr val="777777"/>
    <a:srgbClr val="808080"/>
    <a:srgbClr val="969696"/>
    <a:srgbClr val="B2B2B2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360" y="90"/>
      </p:cViewPr>
      <p:guideLst>
        <p:guide orient="horz" pos="658"/>
        <p:guide orient="horz" pos="1747"/>
        <p:guide orient="horz" pos="1837"/>
        <p:guide orient="horz" pos="2926"/>
        <p:guide orient="horz" pos="3034"/>
        <p:guide pos="2835"/>
        <p:guide pos="2925"/>
        <p:guide pos="141"/>
        <p:guide pos="1441"/>
        <p:guide pos="1529"/>
        <p:guide pos="4227"/>
        <p:guide pos="4317"/>
        <p:guide pos="56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9831F-C8BF-4C81-9259-DC456B4501DA}" type="datetimeFigureOut">
              <a:rPr lang="en-GB" smtClean="0"/>
              <a:t>22/04/2015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DA5E9-8E0A-471F-B141-C0F2518D2DB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28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7" y="3615537"/>
            <a:ext cx="8696325" cy="341986"/>
          </a:xfrm>
        </p:spPr>
        <p:txBody>
          <a:bodyPr/>
          <a:lstStyle>
            <a:lvl1pPr marL="0" indent="0">
              <a:buNone/>
              <a:defRPr sz="2000" b="1" i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7" y="3916081"/>
            <a:ext cx="8696325" cy="285129"/>
          </a:xfrm>
        </p:spPr>
        <p:txBody>
          <a:bodyPr/>
          <a:lstStyle>
            <a:lvl1pPr marL="176213" indent="-176213" algn="l">
              <a:buFont typeface="Arial" panose="020B0604020202020204" pitchFamily="34" charset="0"/>
              <a:buChar char="–"/>
              <a:defRPr sz="1600" cap="all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8" y="4470259"/>
            <a:ext cx="2203450" cy="599173"/>
          </a:xfrm>
        </p:spPr>
        <p:txBody>
          <a:bodyPr/>
          <a:lstStyle>
            <a:lvl1pPr>
              <a:spcBef>
                <a:spcPts val="0"/>
              </a:spcBef>
              <a:defRPr sz="1100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820738"/>
            <a:ext cx="9144000" cy="2635250"/>
          </a:xfr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623" y="210089"/>
            <a:ext cx="1621540" cy="4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6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15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99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9" y="985050"/>
            <a:ext cx="2909886" cy="12819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1010529"/>
            <a:ext cx="2746848" cy="12573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spcBef>
                <a:spcPts val="0"/>
              </a:spcBef>
              <a:tabLst>
                <a:tab pos="292100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None/>
              <a:tabLst>
                <a:tab pos="292100" algn="l"/>
              </a:tabLst>
              <a:defRPr sz="1200">
                <a:solidFill>
                  <a:schemeClr val="tx1"/>
                </a:solidFill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8697" y="1010528"/>
            <a:ext cx="2305455" cy="13802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b="1" dirty="0" smtClean="0">
                <a:solidFill>
                  <a:schemeClr val="tx1"/>
                </a:solidFill>
              </a:rPr>
              <a:t>Jaguar Land Rover</a:t>
            </a:r>
            <a:r>
              <a:rPr lang="en-GB" sz="1200" dirty="0" smtClean="0">
                <a:solidFill>
                  <a:schemeClr val="tx1"/>
                </a:solidFill>
              </a:rPr>
              <a:t/>
            </a:r>
            <a:br>
              <a:rPr lang="en-GB" sz="1200" dirty="0" smtClean="0">
                <a:solidFill>
                  <a:schemeClr val="tx1"/>
                </a:solidFill>
              </a:rPr>
            </a:br>
            <a:r>
              <a:rPr lang="en-GB" sz="1200" dirty="0" smtClean="0">
                <a:solidFill>
                  <a:schemeClr val="tx1"/>
                </a:solidFill>
              </a:rPr>
              <a:t>W/1/26 Abbey Road, Whitley</a:t>
            </a:r>
            <a:br>
              <a:rPr lang="en-GB" sz="1200" dirty="0" smtClean="0">
                <a:solidFill>
                  <a:schemeClr val="tx1"/>
                </a:solidFill>
              </a:rPr>
            </a:br>
            <a:r>
              <a:rPr lang="en-GB" sz="1200" dirty="0" smtClean="0">
                <a:solidFill>
                  <a:schemeClr val="tx1"/>
                </a:solidFill>
              </a:rPr>
              <a:t>Coventry CV3 4LF, UK</a:t>
            </a:r>
          </a:p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dirty="0" smtClean="0">
                <a:solidFill>
                  <a:schemeClr val="tx1"/>
                </a:solidFill>
              </a:rPr>
              <a:t>jaguarland</a:t>
            </a:r>
            <a:r>
              <a:rPr lang="en-GB" sz="1200" baseline="0" dirty="0" smtClean="0">
                <a:solidFill>
                  <a:schemeClr val="tx1"/>
                </a:solidFill>
              </a:rPr>
              <a:t>rover.com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143250" y="2362202"/>
            <a:ext cx="2746848" cy="12573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spcBef>
                <a:spcPts val="0"/>
              </a:spcBef>
              <a:tabLst>
                <a:tab pos="292100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None/>
              <a:tabLst>
                <a:tab pos="292100" algn="l"/>
              </a:tabLst>
              <a:defRPr sz="1200">
                <a:solidFill>
                  <a:schemeClr val="tx1"/>
                </a:solidFill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38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6" y="209551"/>
            <a:ext cx="6629401" cy="29519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RUNNING TITLE ARIAL16PT BOLD (EDIT IN SLIDE FOOTER)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2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8" y="3994098"/>
            <a:ext cx="6629400" cy="650927"/>
          </a:xfrm>
        </p:spPr>
        <p:txBody>
          <a:bodyPr anchor="t"/>
          <a:lstStyle>
            <a:lvl1pPr marL="222250" indent="-222250" algn="l">
              <a:lnSpc>
                <a:spcPts val="2000"/>
              </a:lnSpc>
              <a:defRPr sz="1800" b="0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" y="3682204"/>
            <a:ext cx="6629402" cy="304579"/>
          </a:xfrm>
        </p:spPr>
        <p:txBody>
          <a:bodyPr/>
          <a:lstStyle>
            <a:lvl1pPr>
              <a:defRPr sz="1800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35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44575"/>
            <a:ext cx="4271962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4276725" cy="3600450"/>
          </a:xfr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19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44575"/>
            <a:ext cx="4271962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2066925" cy="1728788"/>
          </a:xfrm>
          <a:solidFill>
            <a:schemeClr val="bg2"/>
          </a:solidFill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3238" y="1044575"/>
            <a:ext cx="2066925" cy="1728788"/>
          </a:xfrm>
          <a:solidFill>
            <a:schemeClr val="bg2"/>
          </a:solidFill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3438" y="2916238"/>
            <a:ext cx="2066925" cy="1728788"/>
          </a:xfrm>
          <a:solidFill>
            <a:schemeClr val="bg2"/>
          </a:solidFill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3238" y="2916238"/>
            <a:ext cx="2066925" cy="1728788"/>
          </a:xfrm>
          <a:solidFill>
            <a:schemeClr val="bg2"/>
          </a:solidFill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44575"/>
            <a:ext cx="2063750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27288" y="1044575"/>
            <a:ext cx="6492875" cy="3600450"/>
          </a:xfr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5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820738"/>
            <a:ext cx="9144000" cy="4322761"/>
          </a:xfr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80975" indent="-180975">
              <a:buFont typeface="Arial" panose="020B0604020202020204" pitchFamily="34" charset="0"/>
              <a:buChar char="–"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2718600"/>
            <a:ext cx="4276725" cy="1446206"/>
          </a:xfrm>
        </p:spPr>
        <p:txBody>
          <a:bodyPr>
            <a:noAutofit/>
          </a:bodyPr>
          <a:lstStyle>
            <a:lvl1pPr>
              <a:lnSpc>
                <a:spcPts val="1800"/>
              </a:lnSpc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>
              <a:defRPr sz="18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>
              <a:defRPr sz="18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>
              <a:defRPr sz="1800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3837" y="4167188"/>
            <a:ext cx="4276725" cy="477837"/>
          </a:xfrm>
        </p:spPr>
        <p:txBody>
          <a:bodyPr/>
          <a:lstStyle>
            <a:lvl1pPr>
              <a:spcBef>
                <a:spcPts val="0"/>
              </a:spcBef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623" y="210089"/>
            <a:ext cx="1621540" cy="4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7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80975" indent="-180975">
              <a:buFont typeface="Arial" panose="020B0604020202020204" pitchFamily="34" charset="0"/>
              <a:buChar char="–"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238" y="1044575"/>
            <a:ext cx="2066924" cy="360045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3838" y="4645025"/>
            <a:ext cx="6486525" cy="284163"/>
          </a:xfrm>
        </p:spPr>
        <p:txBody>
          <a:bodyPr/>
          <a:lstStyle>
            <a:lvl1pPr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9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44575"/>
            <a:ext cx="4271962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3438" y="1044575"/>
            <a:ext cx="4276725" cy="36004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3438" y="4645025"/>
            <a:ext cx="4276725" cy="284163"/>
          </a:xfrm>
        </p:spPr>
        <p:txBody>
          <a:bodyPr/>
          <a:lstStyle>
            <a:lvl1pPr>
              <a:defRPr sz="8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63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838" y="465207"/>
            <a:ext cx="6629400" cy="311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838" y="1044575"/>
            <a:ext cx="6486526" cy="3600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836" y="209553"/>
            <a:ext cx="6629401" cy="2732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6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RUNNING TITLE ARIAL16PT BOLD (EDIT IN SLIDE FOOTER)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493" y="4645025"/>
            <a:ext cx="397669" cy="39608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623" y="210089"/>
            <a:ext cx="1621540" cy="40233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23838" y="820738"/>
            <a:ext cx="869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0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9" r:id="rId6"/>
    <p:sldLayoutId id="2147483657" r:id="rId7"/>
    <p:sldLayoutId id="2147483661" r:id="rId8"/>
    <p:sldLayoutId id="2147483662" r:id="rId9"/>
    <p:sldLayoutId id="2147483654" r:id="rId10"/>
    <p:sldLayoutId id="2147483655" r:id="rId11"/>
    <p:sldLayoutId id="2147483663" r:id="rId12"/>
  </p:sldLayoutIdLst>
  <p:hf hdr="0" dt="0"/>
  <p:txStyles>
    <p:titleStyle>
      <a:lvl1pPr marL="180975" indent="-180975" algn="l" defTabSz="914400" rtl="0" eaLnBrk="1" latinLnBrk="0" hangingPunct="1">
        <a:spcBef>
          <a:spcPct val="0"/>
        </a:spcBef>
        <a:buFont typeface="Arial" panose="020B0604020202020204" pitchFamily="34" charset="0"/>
        <a:buChar char="–"/>
        <a:defRPr sz="18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25" indent="-161925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85825" indent="-161925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3975" indent="-180975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AUTOMOTIVE </a:t>
            </a:r>
            <a:r>
              <a:rPr lang="en-GB" dirty="0"/>
              <a:t>INDUSTRY </a:t>
            </a:r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Jonathan </a:t>
            </a:r>
            <a:r>
              <a:rPr lang="en-GB" dirty="0" err="1"/>
              <a:t>Swindell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Chair, </a:t>
            </a:r>
            <a:r>
              <a:rPr lang="en-GB" dirty="0" smtClean="0"/>
              <a:t>Task </a:t>
            </a:r>
            <a:r>
              <a:rPr lang="en-GB" dirty="0"/>
              <a:t>Force-BIOCIDES</a:t>
            </a:r>
          </a:p>
          <a:p>
            <a:r>
              <a:rPr lang="en-GB" dirty="0"/>
              <a:t>22 April 2015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" r="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2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044575"/>
            <a:ext cx="2370506" cy="3600450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COMING SOON 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BIOCIDAL PRODUCTS REGULATION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Automotive Industry Guideline on BPR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C:\Users\jswinde1\AppData\Local\Microsoft\Windows\Temporary Internet Files\Content.IE5\RGYUSCHL\hourglass-silhouet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207" y="2590357"/>
            <a:ext cx="280655" cy="42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443350" y="861234"/>
            <a:ext cx="4253023" cy="410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Jonathan </a:t>
            </a:r>
            <a:r>
              <a:rPr lang="en-GB" dirty="0" err="1" smtClean="0"/>
              <a:t>Swindell</a:t>
            </a:r>
            <a:endParaRPr lang="en-GB" dirty="0" smtClean="0"/>
          </a:p>
          <a:p>
            <a:pPr lvl="1"/>
            <a:r>
              <a:rPr lang="en-GB" dirty="0" smtClean="0"/>
              <a:t>Product Stewardship Manager</a:t>
            </a:r>
          </a:p>
          <a:p>
            <a:pPr lvl="1"/>
            <a:r>
              <a:rPr lang="en-GB" dirty="0" smtClean="0"/>
              <a:t>M	</a:t>
            </a:r>
            <a:r>
              <a:rPr lang="en-GB" smtClean="0"/>
              <a:t>+44(0)7552 </a:t>
            </a:r>
            <a:r>
              <a:rPr lang="en-GB" dirty="0" smtClean="0"/>
              <a:t>286 602</a:t>
            </a:r>
          </a:p>
          <a:p>
            <a:pPr lvl="1"/>
            <a:r>
              <a:rPr lang="en-GB" dirty="0" smtClean="0"/>
              <a:t>jswinde1@jaguarlandrover.com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GB" b="1" dirty="0" err="1" smtClean="0"/>
              <a:t>Biocidal</a:t>
            </a:r>
            <a:r>
              <a:rPr lang="en-GB" b="1" dirty="0" smtClean="0"/>
              <a:t> </a:t>
            </a:r>
            <a:r>
              <a:rPr lang="en-GB" b="1" dirty="0"/>
              <a:t>Products Regulation (BPR) </a:t>
            </a:r>
            <a:endParaRPr lang="en-GB" b="1" dirty="0" smtClean="0"/>
          </a:p>
          <a:p>
            <a:pPr lvl="1"/>
            <a:r>
              <a:rPr lang="en-GB" dirty="0"/>
              <a:t>Came into force on 1 September 2013</a:t>
            </a:r>
          </a:p>
          <a:p>
            <a:pPr lvl="1"/>
            <a:r>
              <a:rPr lang="en-GB" dirty="0"/>
              <a:t>Sets rules in the EU for:</a:t>
            </a:r>
          </a:p>
          <a:p>
            <a:pPr lvl="2"/>
            <a:r>
              <a:rPr lang="en-GB" dirty="0"/>
              <a:t>Active substance approval</a:t>
            </a:r>
          </a:p>
          <a:p>
            <a:pPr lvl="2"/>
            <a:r>
              <a:rPr lang="en-GB" dirty="0"/>
              <a:t>Biocidal products authorisation</a:t>
            </a:r>
          </a:p>
          <a:p>
            <a:pPr lvl="2"/>
            <a:r>
              <a:rPr lang="en-GB" dirty="0"/>
              <a:t>Placing treated articles on the market</a:t>
            </a:r>
          </a:p>
          <a:p>
            <a:pPr lvl="1"/>
            <a:r>
              <a:rPr lang="en-GB" dirty="0"/>
              <a:t>Includes transitional measures from the previous Biocidal Products Directive (BPD)</a:t>
            </a:r>
          </a:p>
          <a:p>
            <a:pPr lvl="1"/>
            <a:r>
              <a:rPr lang="en-GB" dirty="0"/>
              <a:t>Automotive industry vehicle manufacturers and the many tiers of the supply chain can have multiple roles &amp; obligations under BPR</a:t>
            </a:r>
          </a:p>
          <a:p>
            <a:pPr lvl="1"/>
            <a:r>
              <a:rPr lang="en-GB" dirty="0"/>
              <a:t>Task Force-BIOCIDES recommends 10-Step Compliance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3438" y="958850"/>
            <a:ext cx="4271962" cy="79200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i="1" dirty="0"/>
              <a:t>ACTIVE SUBSTANCE </a:t>
            </a:r>
            <a:r>
              <a:rPr lang="en-GB" sz="1200" b="1" i="1" dirty="0" smtClean="0"/>
              <a:t>(AS) </a:t>
            </a:r>
            <a:r>
              <a:rPr lang="en-GB" sz="1200" i="1" dirty="0" smtClean="0"/>
              <a:t>– </a:t>
            </a:r>
            <a:r>
              <a:rPr lang="en-GB" sz="1200" i="1" dirty="0"/>
              <a:t>substance or micro-organism that has an action on or against harmful </a:t>
            </a:r>
            <a:r>
              <a:rPr lang="en-GB" sz="1200" i="1" dirty="0" smtClean="0"/>
              <a:t>organisms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3438" y="1912408"/>
            <a:ext cx="4271962" cy="79200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i="1" dirty="0"/>
              <a:t>BIOCIDAL PRODUCT (BP) </a:t>
            </a:r>
            <a:r>
              <a:rPr lang="en-GB" sz="1200" i="1" dirty="0"/>
              <a:t>– substance or mixture containing one or more active substances, with the intention of controlling harmful organisms by means other than mere physical or mechanical action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3438" y="2865966"/>
            <a:ext cx="4271962" cy="79200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i="1" dirty="0"/>
              <a:t>TREATED ARTICLE (TA) </a:t>
            </a:r>
            <a:r>
              <a:rPr lang="en-GB" sz="1200" i="1" dirty="0"/>
              <a:t>– substance, mixture or article which has been treated with, or intentionally incorporates, one or more </a:t>
            </a:r>
            <a:r>
              <a:rPr lang="en-GB" sz="1200" i="1" dirty="0" err="1"/>
              <a:t>biocidal</a:t>
            </a:r>
            <a:r>
              <a:rPr lang="en-GB" sz="1200" i="1" dirty="0"/>
              <a:t> products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3438" y="3819525"/>
            <a:ext cx="4271962" cy="79200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i="1" dirty="0"/>
              <a:t>PRODUCT-TYPE (PT) </a:t>
            </a:r>
            <a:r>
              <a:rPr lang="en-GB" sz="1200" i="1" dirty="0"/>
              <a:t>– ASs are approved for specific PTs; BPs and TAs are allowed on the market only if all the active substances concerned are approved for the relevant </a:t>
            </a:r>
            <a:r>
              <a:rPr lang="en-GB" sz="1200" i="1" dirty="0" smtClean="0"/>
              <a:t>PTs</a:t>
            </a:r>
            <a:endParaRPr lang="en-GB" sz="1200" i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378995" y="2308408"/>
            <a:ext cx="60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510627" y="3364613"/>
            <a:ext cx="825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7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STEP 1:  Identify </a:t>
            </a:r>
            <a:r>
              <a:rPr lang="en-GB" dirty="0">
                <a:latin typeface="Arial" pitchFamily="34" charset="0"/>
                <a:cs typeface="Arial" pitchFamily="34" charset="0"/>
              </a:rPr>
              <a:t>Biocidal Products &amp; </a:t>
            </a:r>
            <a:r>
              <a:rPr lang="en-GB" dirty="0" smtClean="0"/>
              <a:t>Treated Articles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77726"/>
              </p:ext>
            </p:extLst>
          </p:nvPr>
        </p:nvGraphicFramePr>
        <p:xfrm>
          <a:off x="237459" y="901252"/>
          <a:ext cx="8693889" cy="402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963"/>
                <a:gridCol w="2897963"/>
                <a:gridCol w="2897963"/>
              </a:tblGrid>
              <a:tr h="342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Article (TA)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Biocidal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 (BP)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Neither TA nor BP</a:t>
                      </a: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“Article” is treated short term with biocidal product(s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”Article” unintentionally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comes into contact with BP or TA </a:t>
                      </a:r>
                      <a:r>
                        <a:rPr lang="en-GB" sz="1400" i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(e.g. machined part in contact with treated metalworking fluid)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“Article” intentionally incorporates biocidal product(s), and has a (non-primary) biocidal function relevant to finished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good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(e.g. odour control in air-conditioning systems)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“Article” intentionally incorporates biocidal product(s), and has a primary biocidal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function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“Article” intentionally incorporates active substance but not for its biocidal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property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(e.g. </a:t>
                      </a:r>
                      <a:r>
                        <a:rPr lang="en-GB" sz="1400" i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thiram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as a vulcanising agent)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“Mixture” intentionally incorporates biocidal product(s), but does not have a biocidal function relevant to finished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good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(e.g. paint with</a:t>
                      </a:r>
                      <a:r>
                        <a:rPr lang="en-GB" sz="1400" i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in-can preservative)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“Mixture” contains an Active Substance and has a biocidal function relevant to finished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good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(e.g. anti-microbial additive for metalworking fluids)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“Mixture”  intentionally incorporates active substance but not for its biocidal property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9493" y="1286538"/>
            <a:ext cx="2722053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35845" y="2271820"/>
            <a:ext cx="2722053" cy="1385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9493" y="2222204"/>
            <a:ext cx="2722053" cy="14672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31564" y="2275358"/>
            <a:ext cx="2722053" cy="1385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38659" y="1290076"/>
            <a:ext cx="2722053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5815" y="3721393"/>
            <a:ext cx="2817629" cy="12014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35845" y="3726708"/>
            <a:ext cx="2722053" cy="12014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067765" y="3730252"/>
            <a:ext cx="2842317" cy="12014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1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STEP 2:  Identify </a:t>
            </a:r>
            <a:r>
              <a:rPr lang="en-GB" dirty="0">
                <a:latin typeface="Arial" pitchFamily="34" charset="0"/>
                <a:cs typeface="Arial" pitchFamily="34" charset="0"/>
              </a:rPr>
              <a:t>Product-Types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69864"/>
              </p:ext>
            </p:extLst>
          </p:nvPr>
        </p:nvGraphicFramePr>
        <p:xfrm>
          <a:off x="237459" y="1464801"/>
          <a:ext cx="8693891" cy="349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78"/>
                <a:gridCol w="1850065"/>
                <a:gridCol w="3110024"/>
                <a:gridCol w="3110024"/>
              </a:tblGrid>
              <a:tr h="3427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Product-Type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Arguments in favour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Arguments against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Disinfectants and algaecides not intended for direct application to humans or animals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Mentions air conditioning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PT2 is under the Main group 1: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Disinfectants, and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applies to short term treatment of existing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micro-organisms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Film preservatives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PT7 is under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Group 2: Preservatives,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and covers “…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products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 prevent microbial and algal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development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PT7 refers to use of biocidal products “…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for the preservation of films or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coatings…”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but does no cover prevention of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odour build-up.</a:t>
                      </a: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Fibre, leather, rubber and polymerised materials preservatives</a:t>
                      </a:r>
                      <a:endParaRPr lang="en-GB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PT9 is under Main Group 2 and covers</a:t>
                      </a:r>
                      <a:b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“…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biocidal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products which antagonise the settlement of micro-organisms on the surface of materials and therefore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prevent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 development of odour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…”.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PT9 scope does not include metallic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articles.</a:t>
                      </a:r>
                    </a:p>
                  </a:txBody>
                  <a:tcPr marL="68580" marR="68580" marT="0" marB="0" anchor="ctr"/>
                </a:tc>
              </a:tr>
              <a:tr h="52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Preservatives for liquid-cooling and processing systems</a:t>
                      </a:r>
                      <a:endParaRPr lang="en-GB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PT11 refers to “ …the preservation of water or other liquids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…”.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PT11 refers to “Preservatives for liquid-cooling and processing systems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3837" y="927612"/>
            <a:ext cx="8707511" cy="3600450"/>
          </a:xfrm>
        </p:spPr>
        <p:txBody>
          <a:bodyPr/>
          <a:lstStyle/>
          <a:p>
            <a:r>
              <a:rPr lang="en-GB" b="1" dirty="0"/>
              <a:t>E.g. </a:t>
            </a:r>
            <a:r>
              <a:rPr lang="en-GB" b="1" dirty="0" smtClean="0"/>
              <a:t>A/C Core intentionally </a:t>
            </a:r>
            <a:r>
              <a:rPr lang="en-GB" b="1" dirty="0"/>
              <a:t>incorporates </a:t>
            </a:r>
            <a:r>
              <a:rPr lang="en-GB" b="1" dirty="0" smtClean="0"/>
              <a:t>an active </a:t>
            </a:r>
            <a:r>
              <a:rPr lang="en-GB" b="1" dirty="0"/>
              <a:t>substance on its outer surface </a:t>
            </a:r>
            <a:r>
              <a:rPr lang="en-GB" b="1" dirty="0" smtClean="0"/>
              <a:t>to  </a:t>
            </a:r>
            <a:r>
              <a:rPr lang="en-GB" b="1" dirty="0"/>
              <a:t>preventing the build-up of micro-organisms on the surface in order to avoid odours </a:t>
            </a:r>
            <a:r>
              <a:rPr lang="en-GB" b="1" dirty="0" smtClean="0"/>
              <a:t>in </a:t>
            </a:r>
            <a:r>
              <a:rPr lang="en-GB" b="1" dirty="0"/>
              <a:t>the A/C </a:t>
            </a:r>
            <a:r>
              <a:rPr lang="en-GB" b="1" dirty="0" smtClean="0"/>
              <a:t>system: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0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STEP 3:  Identify Roles and Obligations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5</a:t>
            </a:fld>
            <a:endParaRPr lang="en-GB" dirty="0"/>
          </a:p>
        </p:txBody>
      </p:sp>
      <p:pic>
        <p:nvPicPr>
          <p:cNvPr id="6" name="Picture Placeholder 18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r="95"/>
          <a:stretch>
            <a:fillRect/>
          </a:stretch>
        </p:blipFill>
        <p:spPr>
          <a:xfrm>
            <a:off x="223838" y="1049338"/>
            <a:ext cx="2066925" cy="1728788"/>
          </a:xfrm>
          <a:prstGeom prst="rect">
            <a:avLst/>
          </a:prstGeom>
        </p:spPr>
      </p:pic>
      <p:pic>
        <p:nvPicPr>
          <p:cNvPr id="7" name="Picture Placeholder 19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r="95"/>
          <a:stretch>
            <a:fillRect/>
          </a:stretch>
        </p:blipFill>
        <p:spPr>
          <a:xfrm>
            <a:off x="2433638" y="1049338"/>
            <a:ext cx="2066925" cy="1728788"/>
          </a:xfrm>
          <a:prstGeom prst="rect">
            <a:avLst/>
          </a:prstGeom>
        </p:spPr>
      </p:pic>
      <p:pic>
        <p:nvPicPr>
          <p:cNvPr id="10" name="Picture Placeholder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r="95"/>
          <a:stretch>
            <a:fillRect/>
          </a:stretch>
        </p:blipFill>
        <p:spPr>
          <a:xfrm>
            <a:off x="4643438" y="1068388"/>
            <a:ext cx="2066925" cy="1728788"/>
          </a:xfrm>
          <a:prstGeom prst="rect">
            <a:avLst/>
          </a:prstGeom>
        </p:spPr>
      </p:pic>
      <p:pic>
        <p:nvPicPr>
          <p:cNvPr id="11" name="Picture Placeholder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r="95"/>
          <a:stretch>
            <a:fillRect/>
          </a:stretch>
        </p:blipFill>
        <p:spPr>
          <a:xfrm>
            <a:off x="6872288" y="1068388"/>
            <a:ext cx="2066925" cy="1728788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223838" y="2981324"/>
            <a:ext cx="4271962" cy="1597025"/>
          </a:xfrm>
          <a:noFill/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Your obligations depend on whether you:</a:t>
            </a:r>
            <a:endParaRPr lang="en-GB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/>
              <a:t>Place </a:t>
            </a:r>
            <a:r>
              <a:rPr lang="en-GB" dirty="0" err="1"/>
              <a:t>Biocidal</a:t>
            </a:r>
            <a:r>
              <a:rPr lang="en-GB" dirty="0"/>
              <a:t> Products on the market</a:t>
            </a:r>
          </a:p>
          <a:p>
            <a:pPr lvl="1"/>
            <a:r>
              <a:rPr lang="en-GB" dirty="0"/>
              <a:t>Placing Treated articles on the market</a:t>
            </a:r>
          </a:p>
          <a:p>
            <a:pPr lvl="1"/>
            <a:r>
              <a:rPr lang="en-GB" dirty="0"/>
              <a:t>Use biocidal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/>
              <a:t>Create and use Biocidal Products in situ</a:t>
            </a:r>
          </a:p>
          <a:p>
            <a:pPr lvl="1"/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43437" y="2981324"/>
            <a:ext cx="4281487" cy="1597025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 you meet your obligations depends  on whether you:</a:t>
            </a:r>
          </a:p>
          <a:p>
            <a:pPr lvl="1"/>
            <a:r>
              <a:rPr lang="en-GB" dirty="0"/>
              <a:t>Manufacture </a:t>
            </a:r>
            <a:r>
              <a:rPr lang="en-GB" dirty="0" err="1"/>
              <a:t>Biocidal</a:t>
            </a:r>
            <a:r>
              <a:rPr lang="en-GB" dirty="0"/>
              <a:t> Products or Treated Articles</a:t>
            </a:r>
          </a:p>
          <a:p>
            <a:pPr lvl="1"/>
            <a:r>
              <a:rPr lang="en-GB" dirty="0"/>
              <a:t>Import </a:t>
            </a:r>
            <a:r>
              <a:rPr lang="en-GB" dirty="0" err="1"/>
              <a:t>Biocidal</a:t>
            </a:r>
            <a:r>
              <a:rPr lang="en-GB" dirty="0"/>
              <a:t> Products or Treated Articles </a:t>
            </a:r>
          </a:p>
          <a:p>
            <a:pPr lvl="1"/>
            <a:r>
              <a:rPr lang="en-GB" dirty="0" smtClean="0"/>
              <a:t>Are a downstream </a:t>
            </a:r>
            <a:r>
              <a:rPr lang="en-GB" dirty="0"/>
              <a:t>user of Biocidal Products or Treated Articles</a:t>
            </a:r>
          </a:p>
          <a:p>
            <a:pPr marL="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56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STEP 4:  Check </a:t>
            </a:r>
            <a:r>
              <a:rPr lang="en-GB" dirty="0">
                <a:latin typeface="Arial" pitchFamily="34" charset="0"/>
                <a:cs typeface="Arial" pitchFamily="34" charset="0"/>
              </a:rPr>
              <a:t>Active Substances Status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08619"/>
              </p:ext>
            </p:extLst>
          </p:nvPr>
        </p:nvGraphicFramePr>
        <p:xfrm>
          <a:off x="226827" y="943787"/>
          <a:ext cx="8715153" cy="1693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59"/>
                <a:gridCol w="4178594"/>
              </a:tblGrid>
              <a:tr h="37051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 OF BIOCIDAL PRODUCT: </a:t>
                      </a:r>
                      <a:r>
                        <a:rPr lang="en-GB" sz="1200" b="0" dirty="0" smtClean="0"/>
                        <a:t>Check AS/PT Approval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Conclusion</a:t>
                      </a:r>
                      <a:endParaRPr lang="en-GB" sz="1200" dirty="0"/>
                    </a:p>
                  </a:txBody>
                  <a:tcPr/>
                </a:tc>
              </a:tr>
              <a:tr h="2912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AS is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on the Annex I list under Categories 1 to 5 or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AS </a:t>
                      </a:r>
                      <a:r>
                        <a:rPr lang="en-US" sz="1200" b="1" i="1" dirty="0">
                          <a:effectLst/>
                          <a:latin typeface="Arial"/>
                          <a:ea typeface="Times New Roman"/>
                        </a:rPr>
                        <a:t>may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 be used in BP for all PTs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51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AS is on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Annex I under Category 6, </a:t>
                      </a:r>
                      <a:r>
                        <a:rPr lang="en-US" sz="1200" b="1" i="1" dirty="0" smtClean="0">
                          <a:effectLst/>
                          <a:latin typeface="Arial"/>
                          <a:ea typeface="Times New Roman"/>
                        </a:rPr>
                        <a:t>and</a:t>
                      </a:r>
                      <a:r>
                        <a:rPr lang="en-US" sz="1200" b="0" i="0" dirty="0"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en-US" sz="1200" b="0" i="0" dirty="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supplier is on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the Article 95 List for the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AS/PT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AS </a:t>
                      </a:r>
                      <a:r>
                        <a:rPr lang="en-US" sz="1200" b="1" i="1" dirty="0">
                          <a:effectLst/>
                          <a:latin typeface="Arial"/>
                          <a:ea typeface="Times New Roman"/>
                        </a:rPr>
                        <a:t>may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 be used in BP for the specified PT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51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AS/PT is on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the Union List, </a:t>
                      </a:r>
                      <a:r>
                        <a:rPr lang="en-US" sz="1200" b="1" i="1" dirty="0" smtClean="0">
                          <a:effectLst/>
                          <a:latin typeface="Arial"/>
                          <a:ea typeface="Times New Roman"/>
                        </a:rPr>
                        <a:t>and</a:t>
                      </a:r>
                      <a:br>
                        <a:rPr lang="en-US" sz="1200" b="1" i="1" dirty="0" smtClean="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 supplier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is on the Article 95 List for the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AS/PT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32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None 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of the above conditions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apply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AS </a:t>
                      </a:r>
                      <a:r>
                        <a:rPr lang="en-US" sz="1200" b="1" i="1" dirty="0">
                          <a:effectLst/>
                          <a:latin typeface="Arial"/>
                          <a:ea typeface="Times New Roman"/>
                        </a:rPr>
                        <a:t>may not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 be used in a BP after 1 Sept 2015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85064"/>
              </p:ext>
            </p:extLst>
          </p:nvPr>
        </p:nvGraphicFramePr>
        <p:xfrm>
          <a:off x="226827" y="2836461"/>
          <a:ext cx="8715153" cy="221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457"/>
                <a:gridCol w="4146696"/>
              </a:tblGrid>
              <a:tr h="37051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MARKETING OF TREATED ARTICLE:</a:t>
                      </a:r>
                      <a:r>
                        <a:rPr lang="en-GB" sz="1200" b="0" dirty="0" smtClean="0">
                          <a:latin typeface="+mn-lt"/>
                        </a:rPr>
                        <a:t> Check AS/PT Approval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Conclusion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2805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AS is</a:t>
                      </a:r>
                      <a:r>
                        <a:rPr lang="en-GB" sz="1200" kern="12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on </a:t>
                      </a:r>
                      <a:r>
                        <a:rPr lang="en-GB" sz="1200" kern="1200" dirty="0">
                          <a:effectLst/>
                          <a:latin typeface="+mn-lt"/>
                          <a:ea typeface="Times New Roman"/>
                        </a:rPr>
                        <a:t>the Annex I </a:t>
                      </a: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list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TA </a:t>
                      </a:r>
                      <a:r>
                        <a:rPr lang="en-US" sz="1200" b="1" i="1" dirty="0">
                          <a:effectLst/>
                          <a:latin typeface="+mn-lt"/>
                          <a:ea typeface="Times New Roman"/>
                        </a:rPr>
                        <a:t>may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be marketed without time limit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25518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AS/PT is on </a:t>
                      </a:r>
                      <a:r>
                        <a:rPr lang="en-GB" sz="1200" kern="1200" dirty="0">
                          <a:effectLst/>
                          <a:latin typeface="+mn-lt"/>
                          <a:ea typeface="Times New Roman"/>
                        </a:rPr>
                        <a:t>the Union </a:t>
                      </a: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List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51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AS/PT is </a:t>
                      </a:r>
                      <a:r>
                        <a:rPr lang="en-GB" sz="1200" kern="1200" dirty="0">
                          <a:effectLst/>
                          <a:latin typeface="+mn-lt"/>
                          <a:ea typeface="Times New Roman"/>
                        </a:rPr>
                        <a:t>on the Work Programme (i.e. application for AS/PT approval made before 1 Sep 2016) but no decision </a:t>
                      </a: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yet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TA </a:t>
                      </a:r>
                      <a:r>
                        <a:rPr lang="en-US" sz="1200" b="1" i="1" dirty="0">
                          <a:effectLst/>
                          <a:latin typeface="+mn-lt"/>
                          <a:ea typeface="Times New Roman"/>
                        </a:rPr>
                        <a:t>may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be marketed, pending approval decision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206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Non-approval decision is </a:t>
                      </a:r>
                      <a:r>
                        <a:rPr lang="en-GB" sz="1200" kern="1200" dirty="0">
                          <a:effectLst/>
                          <a:latin typeface="+mn-lt"/>
                          <a:ea typeface="Times New Roman"/>
                        </a:rPr>
                        <a:t>made for the AS/PT after 1 Sep </a:t>
                      </a: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2016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TA </a:t>
                      </a:r>
                      <a:r>
                        <a:rPr lang="en-US" sz="1200" b="1" i="1" dirty="0">
                          <a:effectLst/>
                          <a:latin typeface="+mn-lt"/>
                          <a:ea typeface="Times New Roman"/>
                        </a:rPr>
                        <a:t>may not 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be marketed after 180 days after Rejection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Times New Roman"/>
                        </a:rPr>
                        <a:t>Non-approval decision is made for the AS/PT before 1 Sep 2016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TA </a:t>
                      </a:r>
                      <a:r>
                        <a:rPr lang="en-US" sz="1200" b="1" i="1" dirty="0">
                          <a:effectLst/>
                          <a:latin typeface="+mn-lt"/>
                          <a:ea typeface="Times New Roman"/>
                        </a:rPr>
                        <a:t>may not 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be marketed after 1 Mar 2017, unless a new application is approved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246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None of the above conditions apply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0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STEPS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5, 6 </a:t>
            </a:r>
            <a:r>
              <a:rPr lang="en-GB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7:  </a:t>
            </a:r>
            <a:r>
              <a:rPr lang="en-GB" dirty="0">
                <a:latin typeface="Arial" pitchFamily="34" charset="0"/>
                <a:cs typeface="Arial" pitchFamily="34" charset="0"/>
              </a:rPr>
              <a:t>Obligations related to Labelling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STEP 5:  Comply with Active Substance Approval Conditions </a:t>
            </a:r>
          </a:p>
          <a:p>
            <a:pPr lvl="1"/>
            <a:r>
              <a:rPr lang="en-GB" dirty="0"/>
              <a:t>Check conditions of Active Substance approvals on the ECHA website.</a:t>
            </a:r>
          </a:p>
          <a:p>
            <a:pPr lvl="1"/>
            <a:r>
              <a:rPr lang="en-GB" dirty="0"/>
              <a:t>Approval conditions could include requirements for labelling of </a:t>
            </a:r>
            <a:r>
              <a:rPr lang="en-GB" dirty="0" err="1"/>
              <a:t>Biocidal</a:t>
            </a:r>
            <a:r>
              <a:rPr lang="en-GB" dirty="0"/>
              <a:t> Products or Treated Articles.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STEP 6:  Identify Claims made for Treated Articles</a:t>
            </a:r>
          </a:p>
          <a:p>
            <a:pPr lvl="1"/>
            <a:r>
              <a:rPr lang="en-GB" dirty="0"/>
              <a:t>For BPR labelling requirements, a “claim” is any statement that indicates or implies that the treated article has either:</a:t>
            </a:r>
          </a:p>
          <a:p>
            <a:pPr lvl="2"/>
            <a:r>
              <a:rPr lang="en-GB" dirty="0"/>
              <a:t>Protection against unwanted organisms (i.e. a </a:t>
            </a:r>
            <a:r>
              <a:rPr lang="en-GB" dirty="0" err="1"/>
              <a:t>biocidal</a:t>
            </a:r>
            <a:r>
              <a:rPr lang="en-GB" dirty="0"/>
              <a:t> property only); or,</a:t>
            </a:r>
          </a:p>
          <a:p>
            <a:pPr lvl="2"/>
            <a:r>
              <a:rPr lang="en-GB" dirty="0"/>
              <a:t>Action against unwanted organisms (i.e. a </a:t>
            </a:r>
            <a:r>
              <a:rPr lang="en-GB" dirty="0" err="1"/>
              <a:t>biocidal</a:t>
            </a:r>
            <a:r>
              <a:rPr lang="en-GB" dirty="0"/>
              <a:t> function).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49764" y="1044575"/>
            <a:ext cx="4271962" cy="3600450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Arial" pitchFamily="34" charset="0"/>
                <a:cs typeface="Arial" pitchFamily="34" charset="0"/>
              </a:rPr>
              <a:t>STEP 7:  Label Treated Articles as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Required</a:t>
            </a:r>
          </a:p>
          <a:p>
            <a:pPr lvl="1"/>
            <a:r>
              <a:rPr lang="en-GB" dirty="0"/>
              <a:t>Labelling is required for Treated Articles placed on the market if either:</a:t>
            </a:r>
          </a:p>
          <a:p>
            <a:pPr lvl="2"/>
            <a:r>
              <a:rPr lang="en-GB" dirty="0"/>
              <a:t>Conditions of the substance approval include a labelling requirement.</a:t>
            </a:r>
          </a:p>
          <a:p>
            <a:pPr lvl="2"/>
            <a:r>
              <a:rPr lang="en-GB" dirty="0" smtClean="0"/>
              <a:t>A </a:t>
            </a:r>
            <a:r>
              <a:rPr lang="en-GB" dirty="0"/>
              <a:t>claim is made regarding </a:t>
            </a:r>
            <a:r>
              <a:rPr lang="en-GB" dirty="0" err="1"/>
              <a:t>biocidal</a:t>
            </a:r>
            <a:r>
              <a:rPr lang="en-GB" dirty="0"/>
              <a:t> properties of the </a:t>
            </a:r>
            <a:r>
              <a:rPr lang="en-GB" dirty="0" smtClean="0"/>
              <a:t>Treated </a:t>
            </a:r>
            <a:r>
              <a:rPr lang="en-GB" dirty="0"/>
              <a:t>A</a:t>
            </a:r>
            <a:r>
              <a:rPr lang="en-GB" dirty="0" smtClean="0"/>
              <a:t>rticle</a:t>
            </a:r>
            <a:r>
              <a:rPr lang="en-GB" dirty="0"/>
              <a:t>; or,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Labelling may include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biocidal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property attributed to the treated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article only if substantiated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5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STEP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8: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Provide Information to Customers on Request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/>
              <a:t>On request from a customer, the supplier must provide information about the </a:t>
            </a:r>
            <a:r>
              <a:rPr lang="en-GB" dirty="0" err="1"/>
              <a:t>biocidal</a:t>
            </a:r>
            <a:r>
              <a:rPr lang="en-GB" dirty="0"/>
              <a:t> treatment on the treated article, free of charge, within 45 </a:t>
            </a:r>
            <a:r>
              <a:rPr lang="en-GB" dirty="0" smtClean="0"/>
              <a:t>days.</a:t>
            </a:r>
            <a:endParaRPr lang="en-GB" dirty="0"/>
          </a:p>
          <a:p>
            <a:pPr lvl="1"/>
            <a:r>
              <a:rPr lang="en-GB" dirty="0" smtClean="0"/>
              <a:t>Automotive industry requires declaration in IMDS of Active Substances, when intentionally incorporated for their </a:t>
            </a:r>
            <a:r>
              <a:rPr lang="en-GB" dirty="0" err="1" smtClean="0"/>
              <a:t>biocidal</a:t>
            </a:r>
            <a:r>
              <a:rPr lang="en-GB" dirty="0" smtClean="0"/>
              <a:t> properties.</a:t>
            </a:r>
            <a:endParaRPr lang="en-GB" dirty="0"/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STEP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9: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Substitute/Eliminate Active Substances</a:t>
            </a:r>
          </a:p>
          <a:p>
            <a:pPr lvl="1"/>
            <a:r>
              <a:rPr lang="en-GB" dirty="0" smtClean="0"/>
              <a:t>In case your use of an Active Substance in a </a:t>
            </a:r>
            <a:r>
              <a:rPr lang="en-GB" dirty="0" err="1" smtClean="0"/>
              <a:t>Biocidal</a:t>
            </a:r>
            <a:r>
              <a:rPr lang="en-GB" dirty="0" smtClean="0"/>
              <a:t> Product or Treated Article is not approved, work with your suppliers and customers to ensure substitution according to transitional deadlines.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STEP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10: 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Maintain Records</a:t>
            </a:r>
          </a:p>
          <a:p>
            <a:pPr lvl="1"/>
            <a:r>
              <a:rPr lang="en-GB" dirty="0" smtClean="0"/>
              <a:t>Records may be requested by Authorities in case of audits, legal cases, etc.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BIOCIDAL PRODUCTS REGULATION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STEPS 8, 9 &amp; </a:t>
            </a:r>
            <a:r>
              <a:rPr lang="en-GB" dirty="0">
                <a:latin typeface="Arial" pitchFamily="34" charset="0"/>
                <a:cs typeface="Arial" pitchFamily="34" charset="0"/>
              </a:rPr>
              <a:t>10: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Follow-Up Obligations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Recommended Steps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BIOCIDAL PRODUCTS REGULATION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/>
              <a:t>9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5254" y="4683227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Identify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Biocidal Products &amp;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Treated Articles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773" y="4261874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Identify Product-Types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4292" y="3840521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Identify Roles and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Obligations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33811" y="3419168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Check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Substances Status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53330" y="2997815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Comply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Active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 Approval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72849" y="2576462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Identify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Claims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made for Treated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Articles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92368" y="2155109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Label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Treated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Articles as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1887" y="1733756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Provide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 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Customers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Request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31406" y="1312403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Substitute/Eliminate Active </a:t>
            </a: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50927" y="891050"/>
            <a:ext cx="4320000" cy="396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 Maintain Records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7512368" y="1280777"/>
            <a:ext cx="1518710" cy="3600450"/>
          </a:xfrm>
        </p:spPr>
        <p:txBody>
          <a:bodyPr anchor="b"/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… TO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COMMUNICATE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WITH 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YOUR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SUPPLIERS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AND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WITH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YOUR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CUSTOMERS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ABOUT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BIOCIDES!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1410" y="891050"/>
            <a:ext cx="1310311" cy="36004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25" indent="-161925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5825" indent="-16192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3975" indent="-180975" algn="l" defTabSz="914400" rtl="0" eaLnBrk="1" latinLnBrk="0" hangingPunct="1">
              <a:spcBef>
                <a:spcPts val="300"/>
              </a:spcBef>
              <a:buFont typeface="Arial" panose="020B0604020202020204" pitchFamily="34" charset="0"/>
              <a:buChar char="–"/>
              <a:defRPr lang="en-GB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AND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ALWAYS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THE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MOST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IMPORTANT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THING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IS …</a:t>
            </a:r>
          </a:p>
        </p:txBody>
      </p:sp>
    </p:spTree>
    <p:extLst>
      <p:ext uri="{BB962C8B-B14F-4D97-AF65-F5344CB8AC3E}">
        <p14:creationId xmlns:p14="http://schemas.microsoft.com/office/powerpoint/2010/main" val="41441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JLR">
  <a:themeElements>
    <a:clrScheme name="JLR">
      <a:dk1>
        <a:srgbClr val="1E1E1E"/>
      </a:dk1>
      <a:lt1>
        <a:sysClr val="window" lastClr="FFFFFF"/>
      </a:lt1>
      <a:dk2>
        <a:srgbClr val="8C8C8C"/>
      </a:dk2>
      <a:lt2>
        <a:srgbClr val="E8E8E8"/>
      </a:lt2>
      <a:accent1>
        <a:srgbClr val="6C4646"/>
      </a:accent1>
      <a:accent2>
        <a:srgbClr val="BD845B"/>
      </a:accent2>
      <a:accent3>
        <a:srgbClr val="C5AD7E"/>
      </a:accent3>
      <a:accent4>
        <a:srgbClr val="40465C"/>
      </a:accent4>
      <a:accent5>
        <a:srgbClr val="5B7890"/>
      </a:accent5>
      <a:accent6>
        <a:srgbClr val="95ACAC"/>
      </a:accent6>
      <a:hlink>
        <a:srgbClr val="131313"/>
      </a:hlink>
      <a:folHlink>
        <a:srgbClr val="5252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BF444C2997B549BB80CE4C8CAB65A1" ma:contentTypeVersion="3" ma:contentTypeDescription="Create a new document." ma:contentTypeScope="" ma:versionID="090b5dec7d2d2d1e9b31be9ae9c9e5ba">
  <xsd:schema xmlns:xsd="http://www.w3.org/2001/XMLSchema" xmlns:xs="http://www.w3.org/2001/XMLSchema" xmlns:p="http://schemas.microsoft.com/office/2006/metadata/properties" xmlns:ns2="7e13b856-fd7b-4e18-aade-eb288a47e0e6" targetNamespace="http://schemas.microsoft.com/office/2006/metadata/properties" ma:root="true" ma:fieldsID="ba4e868ff74b329f2cf17a8e13e45834" ns2:_="">
    <xsd:import namespace="7e13b856-fd7b-4e18-aade-eb288a47e0e6"/>
    <xsd:element name="properties">
      <xsd:complexType>
        <xsd:sequence>
          <xsd:element name="documentManagement">
            <xsd:complexType>
              <xsd:all>
                <xsd:element ref="ns2:Colour_x0020_Space" minOccurs="0"/>
                <xsd:element ref="ns2:Colour" minOccurs="0"/>
                <xsd:element ref="ns2: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3b856-fd7b-4e18-aade-eb288a47e0e6" elementFormDefault="qualified">
    <xsd:import namespace="http://schemas.microsoft.com/office/2006/documentManagement/types"/>
    <xsd:import namespace="http://schemas.microsoft.com/office/infopath/2007/PartnerControls"/>
    <xsd:element name="Colour_x0020_Space" ma:index="8" nillable="true" ma:displayName="Colour Space" ma:default="CMYK" ma:format="Dropdown" ma:internalName="Colour_x0020_Space">
      <xsd:simpleType>
        <xsd:restriction base="dms:Choice">
          <xsd:enumeration value="CMYK"/>
          <xsd:enumeration value="RGB"/>
          <xsd:enumeration value="N/A"/>
        </xsd:restriction>
      </xsd:simpleType>
    </xsd:element>
    <xsd:element name="Colour" ma:index="9" nillable="true" ma:displayName="Colour" ma:default="Black" ma:format="Dropdown" ma:internalName="Colour">
      <xsd:simpleType>
        <xsd:restriction base="dms:Choice">
          <xsd:enumeration value="Black"/>
          <xsd:enumeration value="White"/>
          <xsd:enumeration value="Full Colour"/>
          <xsd:enumeration value="N/A"/>
        </xsd:restriction>
      </xsd:simpleType>
    </xsd:element>
    <xsd:element name="Format" ma:index="10" nillable="true" ma:displayName="Format" ma:default="eps" ma:format="Dropdown" ma:internalName="Format">
      <xsd:simpleType>
        <xsd:restriction base="dms:Choice">
          <xsd:enumeration value="eps"/>
          <xsd:enumeration value="jpg"/>
          <xsd:enumeration value="png"/>
          <xsd:enumeration value="tif"/>
          <xsd:enumeration value="a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 xmlns="7e13b856-fd7b-4e18-aade-eb288a47e0e6">eps</Format>
    <Colour xmlns="7e13b856-fd7b-4e18-aade-eb288a47e0e6">Black</Colour>
    <Colour_x0020_Space xmlns="7e13b856-fd7b-4e18-aade-eb288a47e0e6">CMYK</Colour_x0020_Space>
  </documentManagement>
</p:properties>
</file>

<file path=customXml/itemProps1.xml><?xml version="1.0" encoding="utf-8"?>
<ds:datastoreItem xmlns:ds="http://schemas.openxmlformats.org/officeDocument/2006/customXml" ds:itemID="{4C357C32-B237-4266-9141-C764C44265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C40F7C-7C9E-4AA9-98F9-A612B317C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13b856-fd7b-4e18-aade-eb288a47e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D7FABD-2B2F-4421-8325-BBE50B27F804}">
  <ds:schemaRefs>
    <ds:schemaRef ds:uri="http://schemas.openxmlformats.org/package/2006/metadata/core-properties"/>
    <ds:schemaRef ds:uri="7e13b856-fd7b-4e18-aade-eb288a47e0e6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1209</Words>
  <Application>Microsoft Office PowerPoint</Application>
  <PresentationFormat>On-screen Show (16:9)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JLR</vt:lpstr>
      <vt:lpstr>BIOCIDAL PRODUCTS REGULATION</vt:lpstr>
      <vt:lpstr>Overview</vt:lpstr>
      <vt:lpstr>STEP 1:  Identify Biocidal Products &amp; Treated Articles</vt:lpstr>
      <vt:lpstr>STEP 2:  Identify Product-Types </vt:lpstr>
      <vt:lpstr>STEP 3:  Identify Roles and Obligations </vt:lpstr>
      <vt:lpstr>STEP 4:  Check Active Substances Status</vt:lpstr>
      <vt:lpstr>STEPS 5, 6 &amp; 7:  Obligations related to Labelling</vt:lpstr>
      <vt:lpstr>STEPS 8, 9 &amp; 10:  Follow-Up Obligations</vt:lpstr>
      <vt:lpstr>10 Recommended Steps</vt:lpstr>
      <vt:lpstr>Automotive Industry Guideline on BPR</vt:lpstr>
      <vt:lpstr>THANK YOU</vt:lpstr>
    </vt:vector>
  </TitlesOfParts>
  <Company>Jaguar Land Rover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PowerPoint Template</dc:title>
  <dc:creator>clive.boyland</dc:creator>
  <cp:lastModifiedBy>Louis-Sylvain Ayral</cp:lastModifiedBy>
  <cp:revision>97</cp:revision>
  <dcterms:created xsi:type="dcterms:W3CDTF">2015-02-19T12:29:43Z</dcterms:created>
  <dcterms:modified xsi:type="dcterms:W3CDTF">2015-04-22T21:05:38Z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0x010100D5BF444C2997B549BB80CE4C8CAB65A1</vt:lpwstr>
  </property>
</Properties>
</file>